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331" r:id="rId3"/>
    <p:sldId id="310" r:id="rId4"/>
    <p:sldId id="332" r:id="rId5"/>
    <p:sldId id="334" r:id="rId6"/>
    <p:sldId id="336" r:id="rId7"/>
    <p:sldId id="337" r:id="rId8"/>
    <p:sldId id="338" r:id="rId9"/>
    <p:sldId id="340" r:id="rId10"/>
    <p:sldId id="341" r:id="rId11"/>
    <p:sldId id="342" r:id="rId12"/>
    <p:sldId id="343" r:id="rId13"/>
    <p:sldId id="344" r:id="rId14"/>
    <p:sldId id="346" r:id="rId15"/>
    <p:sldId id="347" r:id="rId16"/>
    <p:sldId id="348" r:id="rId17"/>
    <p:sldId id="351" r:id="rId18"/>
    <p:sldId id="350" r:id="rId19"/>
    <p:sldId id="352" r:id="rId20"/>
    <p:sldId id="345" r:id="rId21"/>
    <p:sldId id="349" r:id="rId22"/>
    <p:sldId id="35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FFEAE9"/>
    <a:srgbClr val="9DBBA6"/>
    <a:srgbClr val="131F33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54371"/>
  </p:normalViewPr>
  <p:slideViewPr>
    <p:cSldViewPr snapToGrid="0" snapToObjects="1">
      <p:cViewPr varScale="1">
        <p:scale>
          <a:sx n="82" d="100"/>
          <a:sy n="82" d="100"/>
        </p:scale>
        <p:origin x="3576" y="176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D3E08-CD1E-6345-BF3D-6B539ADC1145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32C59-1409-2640-866F-4A1083575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52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C9258-0896-E5DD-C538-4E8280721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3EC02F-2272-A22F-1B0D-ACFDB09C2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0E1082-6B45-869D-3879-A5562BE61D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Scientists describe this basic decision problem using </a:t>
            </a:r>
            <a:r>
              <a:rPr lang="en-US" i="1" dirty="0"/>
              <a:t>signal detection theory</a:t>
            </a:r>
            <a:r>
              <a:rPr lang="en-US" dirty="0"/>
              <a:t>.</a:t>
            </a:r>
          </a:p>
          <a:p>
            <a:r>
              <a:rPr lang="en-US" dirty="0"/>
              <a:t>It’s a simple but powerful framework for understanding how any perceptual system balances accuracy and risk.</a:t>
            </a:r>
          </a:p>
          <a:p>
            <a:r>
              <a:rPr lang="en-US" dirty="0"/>
              <a:t>When the system detects a signal, there are four possible outcomes: </a:t>
            </a:r>
          </a:p>
          <a:p>
            <a:r>
              <a:rPr lang="en-US" dirty="0"/>
              <a:t>	a </a:t>
            </a:r>
            <a:r>
              <a:rPr lang="en-US" i="1" dirty="0"/>
              <a:t>hit</a:t>
            </a:r>
            <a:r>
              <a:rPr lang="en-US" dirty="0"/>
              <a:t> if the signal is truly there, </a:t>
            </a:r>
          </a:p>
          <a:p>
            <a:r>
              <a:rPr lang="en-US" dirty="0"/>
              <a:t>	a </a:t>
            </a:r>
            <a:r>
              <a:rPr lang="en-US" i="1" dirty="0"/>
              <a:t>miss</a:t>
            </a:r>
            <a:r>
              <a:rPr lang="en-US" dirty="0"/>
              <a:t> if it was but went undetected, </a:t>
            </a:r>
          </a:p>
          <a:p>
            <a:r>
              <a:rPr lang="en-US" dirty="0"/>
              <a:t>	a </a:t>
            </a:r>
            <a:r>
              <a:rPr lang="en-US" i="1" dirty="0"/>
              <a:t>false alarm</a:t>
            </a:r>
            <a:r>
              <a:rPr lang="en-US" dirty="0"/>
              <a:t> if the system thinks something’s there when it’s not,</a:t>
            </a:r>
          </a:p>
          <a:p>
            <a:r>
              <a:rPr lang="en-US" dirty="0"/>
              <a:t>	and a </a:t>
            </a:r>
            <a:r>
              <a:rPr lang="en-US" i="1" dirty="0"/>
              <a:t>correct rejection</a:t>
            </a:r>
            <a:r>
              <a:rPr lang="en-US" dirty="0"/>
              <a:t> when it correctly ignores noise.</a:t>
            </a:r>
          </a:p>
          <a:p>
            <a:endParaRPr lang="en-US" dirty="0"/>
          </a:p>
          <a:p>
            <a:r>
              <a:rPr lang="en-US" dirty="0"/>
              <a:t>Every sensory system faces a trade-off between </a:t>
            </a:r>
          </a:p>
          <a:p>
            <a:r>
              <a:rPr lang="en-US" i="1" dirty="0"/>
              <a:t>	sensitivity</a:t>
            </a:r>
            <a:r>
              <a:rPr lang="en-US" dirty="0"/>
              <a:t>—how easily it detects weak signals</a:t>
            </a:r>
          </a:p>
          <a:p>
            <a:r>
              <a:rPr lang="en-US" dirty="0"/>
              <a:t>	—and </a:t>
            </a:r>
            <a:r>
              <a:rPr lang="en-US" i="1" dirty="0"/>
              <a:t>specificity</a:t>
            </a:r>
            <a:r>
              <a:rPr lang="en-US" dirty="0"/>
              <a:t>—how well it avoids false alarms.</a:t>
            </a:r>
          </a:p>
          <a:p>
            <a:r>
              <a:rPr lang="en-US" dirty="0"/>
              <a:t>Increase sensitivity and you’ll detect more real events, but you’ll also react to more noise;</a:t>
            </a:r>
          </a:p>
          <a:p>
            <a:r>
              <a:rPr lang="en-US" dirty="0"/>
              <a:t>	tighten specificity and you’ll make fewer mistakes, but risk missing important cues.</a:t>
            </a:r>
          </a:p>
          <a:p>
            <a:r>
              <a:rPr lang="en-US" dirty="0"/>
              <a:t>Evolution tunes this balance to fit an organism’s ecological needs.</a:t>
            </a:r>
          </a:p>
          <a:p>
            <a:endParaRPr lang="en-US" dirty="0"/>
          </a:p>
          <a:p>
            <a:r>
              <a:rPr lang="en-US" dirty="0"/>
              <a:t>For example, a prey animal gains more by being overly cautious</a:t>
            </a:r>
          </a:p>
          <a:p>
            <a:r>
              <a:rPr lang="en-US" dirty="0"/>
              <a:t>	—it’s better to flee a harmless shadow than ignore a predator.</a:t>
            </a:r>
          </a:p>
          <a:p>
            <a:r>
              <a:rPr lang="en-US" dirty="0"/>
              <a:t>A predator or forager, on the other hand, benefits from restraint, </a:t>
            </a:r>
          </a:p>
          <a:p>
            <a:r>
              <a:rPr lang="en-US" dirty="0"/>
              <a:t>	conserving energy for genuine opportunities.</a:t>
            </a:r>
          </a:p>
          <a:p>
            <a:r>
              <a:rPr lang="en-US" dirty="0"/>
              <a:t>In both cases, the nervous system’s decision thresholds are adapted to its niche, </a:t>
            </a:r>
          </a:p>
          <a:p>
            <a:r>
              <a:rPr lang="en-US" dirty="0"/>
              <a:t>	optimizing the pattern-recognition process for survival.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F5B7C-E545-6CC7-6723-034C26397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66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A63C8-60D1-8AA5-3458-31C214E12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2171E-4F34-7375-7A05-B47B0227CA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06FDC-8776-82E3-6A9A-25886F0C23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clever ways brains deal with noise is through </a:t>
            </a:r>
            <a:r>
              <a:rPr lang="en-US" i="1" dirty="0"/>
              <a:t>population coding</a:t>
            </a:r>
          </a:p>
          <a:p>
            <a:r>
              <a:rPr lang="en-US" i="1" dirty="0"/>
              <a:t>	</a:t>
            </a:r>
            <a:r>
              <a:rPr lang="en-US" dirty="0"/>
              <a:t>—using large groups of neurons to represent the same kind of information.</a:t>
            </a:r>
          </a:p>
          <a:p>
            <a:r>
              <a:rPr lang="en-US" dirty="0"/>
              <a:t>Each individual neuron might be unreliable, </a:t>
            </a:r>
          </a:p>
          <a:p>
            <a:r>
              <a:rPr lang="en-US" dirty="0"/>
              <a:t>	firing a little early or late or missing a beat entirely, </a:t>
            </a:r>
          </a:p>
          <a:p>
            <a:r>
              <a:rPr lang="en-US" dirty="0"/>
              <a:t>	but when many neurons with similar tuning fire together, </a:t>
            </a:r>
          </a:p>
          <a:p>
            <a:r>
              <a:rPr lang="en-US" dirty="0"/>
              <a:t>	their collective signal becomes far more stable.</a:t>
            </a:r>
          </a:p>
          <a:p>
            <a:r>
              <a:rPr lang="en-US" dirty="0"/>
              <a:t>It’s the biological equivalent of averaging across a noisy dataset.</a:t>
            </a:r>
          </a:p>
          <a:p>
            <a:endParaRPr lang="en-US" dirty="0"/>
          </a:p>
          <a:p>
            <a:r>
              <a:rPr lang="en-US" dirty="0"/>
              <a:t>You can see this strategy all over the nervous system.</a:t>
            </a:r>
          </a:p>
          <a:p>
            <a:r>
              <a:rPr lang="en-US" dirty="0"/>
              <a:t>In the </a:t>
            </a:r>
            <a:r>
              <a:rPr lang="en-US" i="1" dirty="0"/>
              <a:t>olfactory bulb</a:t>
            </a:r>
            <a:r>
              <a:rPr lang="en-US" dirty="0"/>
              <a:t>, thousands of receptor neurons </a:t>
            </a:r>
          </a:p>
          <a:p>
            <a:r>
              <a:rPr lang="en-US" dirty="0"/>
              <a:t>	that respond to the same kind of molecule </a:t>
            </a:r>
          </a:p>
          <a:p>
            <a:r>
              <a:rPr lang="en-US" dirty="0"/>
              <a:t>	converge onto shared targets called </a:t>
            </a:r>
            <a:r>
              <a:rPr lang="en-US" i="1" dirty="0"/>
              <a:t>glomeruli</a:t>
            </a:r>
            <a:r>
              <a:rPr lang="en-US" dirty="0"/>
              <a:t>, </a:t>
            </a:r>
          </a:p>
          <a:p>
            <a:r>
              <a:rPr lang="en-US" dirty="0"/>
              <a:t>	effectively smoothing out random variation in any single receptor.</a:t>
            </a:r>
          </a:p>
          <a:p>
            <a:r>
              <a:rPr lang="en-US" dirty="0"/>
              <a:t>The same logic appears in the retina, </a:t>
            </a:r>
          </a:p>
          <a:p>
            <a:r>
              <a:rPr lang="en-US" dirty="0"/>
              <a:t>	where ganglion cells combine signals from many photoreceptors, </a:t>
            </a:r>
          </a:p>
          <a:p>
            <a:r>
              <a:rPr lang="en-US" dirty="0"/>
              <a:t>	and in the auditory system, where parallel nerve fibers pool information about sound frequencies.</a:t>
            </a:r>
          </a:p>
          <a:p>
            <a:endParaRPr lang="en-US" dirty="0"/>
          </a:p>
          <a:p>
            <a:r>
              <a:rPr lang="en-US" dirty="0"/>
              <a:t>This redundancy is computationally expensive</a:t>
            </a:r>
          </a:p>
          <a:p>
            <a:r>
              <a:rPr lang="en-US" dirty="0"/>
              <a:t>	—lots of neurons are doing roughly the same job</a:t>
            </a:r>
          </a:p>
          <a:p>
            <a:r>
              <a:rPr lang="en-US" dirty="0"/>
              <a:t>	—but it pays off in reliability.</a:t>
            </a:r>
          </a:p>
          <a:p>
            <a:r>
              <a:rPr lang="en-US" dirty="0"/>
              <a:t>By averaging across noisy detectors, the brain extracts a cleaner, more trustworthy signal.</a:t>
            </a:r>
          </a:p>
          <a:p>
            <a:r>
              <a:rPr lang="en-US" dirty="0"/>
              <a:t>In modern terms, it’s a biological form of </a:t>
            </a:r>
            <a:r>
              <a:rPr lang="en-US" i="1" dirty="0"/>
              <a:t>ensemble averaging</a:t>
            </a:r>
            <a:r>
              <a:rPr lang="en-US" dirty="0"/>
              <a:t>, </a:t>
            </a:r>
          </a:p>
          <a:p>
            <a:r>
              <a:rPr lang="en-US" dirty="0"/>
              <a:t>	the same logic behind many noise-resistant algorithms in machine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E0316-BD86-C00E-704D-EF45455873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9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8CA01-165A-577B-B71D-E1700968C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0EAC88-B7F8-3351-5F94-F981AC8701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12663C-3C36-3EF7-FAB6-465101F608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truly recognize patterns, a nervous system has to master two opposite skills: </a:t>
            </a:r>
          </a:p>
          <a:p>
            <a:r>
              <a:rPr lang="en-US" i="1" dirty="0"/>
              <a:t>	discrimination</a:t>
            </a:r>
            <a:r>
              <a:rPr lang="en-US" dirty="0"/>
              <a:t> and </a:t>
            </a:r>
            <a:r>
              <a:rPr lang="en-US" i="1" dirty="0"/>
              <a:t>generalization</a:t>
            </a:r>
            <a:r>
              <a:rPr lang="en-US" dirty="0"/>
              <a:t>.</a:t>
            </a:r>
          </a:p>
          <a:p>
            <a:r>
              <a:rPr lang="en-US" i="1" dirty="0"/>
              <a:t>Discrimination</a:t>
            </a:r>
            <a:r>
              <a:rPr lang="en-US" dirty="0"/>
              <a:t> is the ability to tell different inputs apart</a:t>
            </a:r>
          </a:p>
          <a:p>
            <a:r>
              <a:rPr lang="en-US" dirty="0"/>
              <a:t>	—to recognize that one smell predicts food while another signals danger.</a:t>
            </a:r>
          </a:p>
          <a:p>
            <a:r>
              <a:rPr lang="en-US" i="1" dirty="0"/>
              <a:t>Generalization</a:t>
            </a:r>
            <a:r>
              <a:rPr lang="en-US" dirty="0"/>
              <a:t> is the ability to treat slightly different inputs as the same</a:t>
            </a:r>
          </a:p>
          <a:p>
            <a:r>
              <a:rPr lang="en-US" dirty="0"/>
              <a:t>	—to recognize a familiar food or face even when its sensory details have changed.</a:t>
            </a:r>
          </a:p>
          <a:p>
            <a:endParaRPr lang="en-US" dirty="0"/>
          </a:p>
          <a:p>
            <a:r>
              <a:rPr lang="en-US" dirty="0"/>
              <a:t>Neither one alone is enough.</a:t>
            </a:r>
          </a:p>
          <a:p>
            <a:r>
              <a:rPr lang="en-US" dirty="0"/>
              <a:t>An organism that only discriminates would treat every small variation as new</a:t>
            </a:r>
          </a:p>
          <a:p>
            <a:r>
              <a:rPr lang="en-US" dirty="0"/>
              <a:t>	—it would have to relearn constantly.</a:t>
            </a:r>
          </a:p>
          <a:p>
            <a:r>
              <a:rPr lang="en-US" dirty="0"/>
              <a:t>An organism that only generalizes would lump everything together, </a:t>
            </a:r>
          </a:p>
          <a:p>
            <a:r>
              <a:rPr lang="en-US" dirty="0"/>
              <a:t>	mistaking harmful cues for helpful ones.</a:t>
            </a:r>
          </a:p>
          <a:p>
            <a:r>
              <a:rPr lang="en-US" dirty="0"/>
              <a:t>Intelligence comes from balancing the two: </a:t>
            </a:r>
          </a:p>
          <a:p>
            <a:r>
              <a:rPr lang="en-US" dirty="0"/>
              <a:t>	being sensitive to meaningful differences, but tolerant of harmless variation.</a:t>
            </a:r>
          </a:p>
          <a:p>
            <a:endParaRPr lang="en-US" dirty="0"/>
          </a:p>
          <a:p>
            <a:r>
              <a:rPr lang="en-US" dirty="0"/>
              <a:t>In cognitive and computational terms, </a:t>
            </a:r>
          </a:p>
          <a:p>
            <a:r>
              <a:rPr lang="en-US" dirty="0"/>
              <a:t>	this is one of the deepest challenges in pattern recognition.</a:t>
            </a:r>
          </a:p>
          <a:p>
            <a:r>
              <a:rPr lang="en-US" dirty="0"/>
              <a:t>Whether we’re talking about a primitive forager or a deep neural network, </a:t>
            </a:r>
          </a:p>
          <a:p>
            <a:r>
              <a:rPr lang="en-US" dirty="0"/>
              <a:t>	every recognition system has to decide where to draw that line</a:t>
            </a:r>
          </a:p>
          <a:p>
            <a:r>
              <a:rPr lang="en-US" dirty="0"/>
              <a:t>	—how far similarity should stretch before two things count as different.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0886-EA6C-C589-BF99-0B032FDFD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2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F6F79-52B3-9D5D-6728-DB7A3B35C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FC77F0-22E5-4D0F-FAFF-1469BDE757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47E9DB-8AA7-F97A-55F1-CE4455DA7A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a small organism covered in chemical receptors.</a:t>
            </a:r>
          </a:p>
          <a:p>
            <a:r>
              <a:rPr lang="en-US" dirty="0"/>
              <a:t>Each receptor responds to a different molecule, </a:t>
            </a:r>
          </a:p>
          <a:p>
            <a:r>
              <a:rPr lang="en-US" dirty="0"/>
              <a:t>so the whole array of receptors forms a </a:t>
            </a:r>
            <a:r>
              <a:rPr lang="en-US" i="1" dirty="0"/>
              <a:t>pattern</a:t>
            </a:r>
            <a:r>
              <a:rPr lang="en-US" dirty="0"/>
              <a:t> that represents what’s in the surrounding water.</a:t>
            </a:r>
          </a:p>
          <a:p>
            <a:r>
              <a:rPr lang="en-US" dirty="0"/>
              <a:t>Downstream neurons read this pattern and decide whether to </a:t>
            </a:r>
            <a:r>
              <a:rPr lang="en-US" i="1" dirty="0"/>
              <a:t>approach</a:t>
            </a:r>
            <a:r>
              <a:rPr lang="en-US" dirty="0"/>
              <a:t>, </a:t>
            </a:r>
            <a:r>
              <a:rPr lang="en-US" i="1" dirty="0"/>
              <a:t>avoid</a:t>
            </a:r>
            <a:r>
              <a:rPr lang="en-US" dirty="0"/>
              <a:t>, or </a:t>
            </a:r>
            <a:r>
              <a:rPr lang="en-US" i="1" dirty="0"/>
              <a:t>ignore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8FC7C-5C7A-8269-CB0F-11CFBF1C5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60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6B1F8-1CD8-A971-C0E1-C1F8CD85A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92E501-BC6C-B9E8-4B1D-B69BD8C17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BBCC36-3E3C-71D3-759C-AA799EBCDC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gives us a concrete way to think about pattern recognition: </a:t>
            </a:r>
          </a:p>
          <a:p>
            <a:r>
              <a:rPr lang="en-US" dirty="0"/>
              <a:t>	each moment of sensation is a point in an </a:t>
            </a:r>
            <a:r>
              <a:rPr lang="en-US" i="1" dirty="0"/>
              <a:t>input space</a:t>
            </a:r>
            <a:r>
              <a:rPr lang="en-US" dirty="0"/>
              <a:t>, </a:t>
            </a:r>
          </a:p>
          <a:p>
            <a:r>
              <a:rPr lang="en-US" dirty="0"/>
              <a:t>	and the brain’s job is to map that point to the right behavior.</a:t>
            </a:r>
          </a:p>
          <a:p>
            <a:endParaRPr lang="en-US" dirty="0"/>
          </a:p>
          <a:p>
            <a:r>
              <a:rPr lang="en-US" dirty="0"/>
              <a:t>If we imagine each receptor as one axis, </a:t>
            </a:r>
          </a:p>
          <a:p>
            <a:r>
              <a:rPr lang="en-US" dirty="0"/>
              <a:t>	then every sensory experience becomes a point in a </a:t>
            </a:r>
            <a:r>
              <a:rPr lang="en-US" i="1" dirty="0"/>
              <a:t>feature space</a:t>
            </a:r>
            <a:r>
              <a:rPr lang="en-US" dirty="0"/>
              <a:t>.</a:t>
            </a:r>
          </a:p>
          <a:p>
            <a:r>
              <a:rPr lang="en-US" dirty="0"/>
              <a:t>Two similar mixtures—say, two kinds of decaying vegetation</a:t>
            </a:r>
          </a:p>
          <a:p>
            <a:r>
              <a:rPr lang="en-US" dirty="0"/>
              <a:t>	—sit close together, while a toxin or food odor sits farther away.</a:t>
            </a:r>
          </a:p>
          <a:p>
            <a:r>
              <a:rPr lang="en-US" dirty="0"/>
              <a:t>The brain’s recognition task is to draw </a:t>
            </a:r>
            <a:r>
              <a:rPr lang="en-US" i="1" dirty="0"/>
              <a:t>decision boundaries</a:t>
            </a:r>
            <a:r>
              <a:rPr lang="en-US" dirty="0"/>
              <a:t> in this space, </a:t>
            </a:r>
          </a:p>
          <a:p>
            <a:r>
              <a:rPr lang="en-US" dirty="0"/>
              <a:t>	so that one region triggers approach and another triggers avoidance.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76EC1-86C9-4A35-EF95-3FA54E36B4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71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68BC8-B019-6D99-8177-EEA763DD6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B19140-1FBC-93FA-A783-B412E055B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91E5A0-6D01-049E-3250-6C3688491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neuron can represent this decision boundary by assigning </a:t>
            </a:r>
            <a:r>
              <a:rPr lang="en-US" i="1" dirty="0"/>
              <a:t>weights</a:t>
            </a:r>
            <a:r>
              <a:rPr lang="en-US" dirty="0"/>
              <a:t> to each input</a:t>
            </a:r>
          </a:p>
          <a:p>
            <a:pPr lvl="1"/>
            <a:r>
              <a:rPr lang="en-US" dirty="0"/>
              <a:t>—stronger weights to important receptors, weaker to irrelevant ones</a:t>
            </a:r>
          </a:p>
          <a:p>
            <a:pPr lvl="1"/>
            <a:r>
              <a:rPr lang="en-US" dirty="0"/>
              <a:t>—and firing if the weighted sum exceeds a threshold.</a:t>
            </a:r>
          </a:p>
          <a:p>
            <a:r>
              <a:rPr lang="en-US" dirty="0"/>
              <a:t>That’s what a </a:t>
            </a:r>
            <a:r>
              <a:rPr lang="en-US" i="1" dirty="0"/>
              <a:t>linear classifier</a:t>
            </a:r>
            <a:r>
              <a:rPr lang="en-US" dirty="0"/>
              <a:t> does: it draws a straight dividing plane through the feature space.</a:t>
            </a:r>
          </a:p>
          <a:p>
            <a:r>
              <a:rPr lang="en-US" dirty="0"/>
              <a:t>When inputs fall on one side, the system triggers “approach”; on the other, “avoid.”</a:t>
            </a:r>
          </a:p>
          <a:p>
            <a:r>
              <a:rPr lang="en-US" dirty="0"/>
              <a:t>This model works remarkably well for many ecological problems, </a:t>
            </a:r>
          </a:p>
          <a:p>
            <a:r>
              <a:rPr lang="en-US" dirty="0"/>
              <a:t>	like distinguishing a mate’s pheromone blend from background chemicals.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99864-E85C-E622-A56A-B74686C533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66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8D8C5D-BE40-DEF0-2B4A-F30EF1FA3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93EA4-7402-4830-3DD1-21693D43A5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20FCA1-AE5E-FF4D-4521-47E7A977E9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 to this point, we’ve been talking about cases where simple decision boundaries work</a:t>
            </a:r>
          </a:p>
          <a:p>
            <a:r>
              <a:rPr lang="en-US" dirty="0"/>
              <a:t>	—where the right response can be learned as a single weighted combination of sensory inputs.</a:t>
            </a:r>
          </a:p>
          <a:p>
            <a:r>
              <a:rPr lang="en-US" dirty="0"/>
              <a:t>But real environments almost never behave that neatly.</a:t>
            </a:r>
          </a:p>
          <a:p>
            <a:r>
              <a:rPr lang="en-US" dirty="0"/>
              <a:t>Cues don’t add up in straight lines; they </a:t>
            </a:r>
            <a:r>
              <a:rPr lang="en-US" i="1" dirty="0"/>
              <a:t>interact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For instance, maybe odor A or odor B alone signals food, but when both are present together, it actually means rot.</a:t>
            </a:r>
          </a:p>
          <a:p>
            <a:r>
              <a:rPr lang="en-US" dirty="0"/>
              <a:t>That’s a classic </a:t>
            </a:r>
            <a:r>
              <a:rPr lang="en-US" i="1" dirty="0"/>
              <a:t>nonlinear</a:t>
            </a:r>
            <a:r>
              <a:rPr lang="en-US" dirty="0"/>
              <a:t> rule—called an XOR pattern</a:t>
            </a:r>
          </a:p>
          <a:p>
            <a:r>
              <a:rPr lang="en-US" dirty="0"/>
              <a:t>	—because no single linear boundary in sensory space can divide “safe” from “unsafe.”</a:t>
            </a:r>
          </a:p>
          <a:p>
            <a:r>
              <a:rPr lang="en-US" dirty="0"/>
              <a:t>The organism needs an internal system that can combine cues in more flexible ways, </a:t>
            </a:r>
          </a:p>
          <a:p>
            <a:r>
              <a:rPr lang="en-US" dirty="0"/>
              <a:t>	considering their relationships rather than just their individual strengths.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74937-1951-D50D-0EFF-7B8C48AF72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80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9B0DB-4FA9-A858-8043-5DA02EFC4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B32CBE-C72F-E2D4-FF87-BE00CE81A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888407-C149-B746-D411-02C82FD45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show that an OR circuit is very easy to create.</a:t>
            </a:r>
          </a:p>
          <a:p>
            <a:endParaRPr lang="en-US" dirty="0"/>
          </a:p>
          <a:p>
            <a:r>
              <a:rPr lang="en-US" dirty="0"/>
              <a:t>First, let’s show our truth table. But we’re going to add a column for our bias unit. </a:t>
            </a:r>
          </a:p>
          <a:p>
            <a:r>
              <a:rPr lang="en-US" dirty="0"/>
              <a:t>Remember this y value is not the OR of x0 and x1 and x2, just the OR of x1 and x2.</a:t>
            </a:r>
          </a:p>
          <a:p>
            <a:r>
              <a:rPr lang="en-US" dirty="0"/>
              <a:t>But it’s still a function, in the sense that there is one correct output value of y for every combination of inputs.</a:t>
            </a:r>
          </a:p>
          <a:p>
            <a:r>
              <a:rPr lang="en-US" dirty="0"/>
              <a:t>We can see that y is 1 when either x1 or x2 is 1, and 0 otherwise.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Now, let’s show a table of hypothetical weights: [-4, 10, 10].</a:t>
            </a:r>
          </a:p>
          <a:p>
            <a:r>
              <a:rPr lang="en-US" dirty="0"/>
              <a:t>Our bias (b0) is -4, which means our output neuron will be inhibited from firing in the absence of other input.</a:t>
            </a:r>
          </a:p>
          <a:p>
            <a:r>
              <a:rPr lang="en-US" dirty="0"/>
              <a:t>Our weights from both x1 and x2 are 10, meaning the neuron will be excited by activation from either of input neurons.</a:t>
            </a:r>
          </a:p>
          <a:p>
            <a:r>
              <a:rPr lang="en-US" dirty="0"/>
              <a:t>And note that this activation strength of 10 is higher than the inhibitory strength of 4.</a:t>
            </a:r>
          </a:p>
          <a:p>
            <a:r>
              <a:rPr lang="en-US" dirty="0"/>
              <a:t>This means that either input will overwhelm the neuron’s inhibitory bias and make it fire.</a:t>
            </a:r>
            <a:br>
              <a:rPr lang="en-US" dirty="0"/>
            </a:br>
            <a:r>
              <a:rPr lang="en-US" dirty="0"/>
              <a:t>We can show that with specific example tables.</a:t>
            </a:r>
          </a:p>
          <a:p>
            <a:endParaRPr lang="en-US" dirty="0"/>
          </a:p>
          <a:p>
            <a:r>
              <a:rPr lang="en-US" dirty="0"/>
              <a:t>The first shows the calculation of the firing rate of the output neuron when one but not the other input is firing at its maximum rate.</a:t>
            </a:r>
          </a:p>
          <a:p>
            <a:r>
              <a:rPr lang="en-US" dirty="0"/>
              <a:t>The net input is 6 (-4+10+0).</a:t>
            </a:r>
          </a:p>
          <a:p>
            <a:r>
              <a:rPr lang="en-US" dirty="0"/>
              <a:t>When put through the sigmoid activation function the result is an output activation of 0.998.</a:t>
            </a:r>
          </a:p>
          <a:p>
            <a:endParaRPr lang="en-US" dirty="0"/>
          </a:p>
          <a:p>
            <a:r>
              <a:rPr lang="en-US" dirty="0"/>
              <a:t>The second shows the calculation of the firing rate of the output neuron when both inputs are firing at their maximum rate.</a:t>
            </a:r>
          </a:p>
          <a:p>
            <a:r>
              <a:rPr lang="en-US" dirty="0"/>
              <a:t>The net input is 16 (-4+10+10).</a:t>
            </a:r>
          </a:p>
          <a:p>
            <a:r>
              <a:rPr lang="en-US" dirty="0"/>
              <a:t>When put through the sigmoid activation function the result is an output activation of 0.999.</a:t>
            </a:r>
          </a:p>
          <a:p>
            <a:r>
              <a:rPr lang="en-US" dirty="0"/>
              <a:t>Note that because the sigmoid function maxes out at 1, and that point was already nearly reached when the net input was 6.</a:t>
            </a:r>
          </a:p>
          <a:p>
            <a:r>
              <a:rPr lang="en-US" dirty="0"/>
              <a:t>Going from a net input of 6 to 16 makes very little difference in the output firing rate because it has already maxed out.</a:t>
            </a:r>
          </a:p>
          <a:p>
            <a:endParaRPr lang="en-US" dirty="0"/>
          </a:p>
          <a:p>
            <a:r>
              <a:rPr lang="en-US" dirty="0"/>
              <a:t>We can compare to the calculation of the firing rate of the output neuron when neither input is firing.</a:t>
            </a:r>
          </a:p>
          <a:p>
            <a:r>
              <a:rPr lang="en-US" dirty="0"/>
              <a:t>The net input is -4(-4+0+0).</a:t>
            </a:r>
          </a:p>
          <a:p>
            <a:r>
              <a:rPr lang="en-US" dirty="0"/>
              <a:t>When put through the sigmoid activation function the result is an output activation of 0.018.</a:t>
            </a:r>
          </a:p>
          <a:p>
            <a:endParaRPr lang="en-US" dirty="0"/>
          </a:p>
          <a:p>
            <a:r>
              <a:rPr lang="en-US" dirty="0"/>
              <a:t>So for an OR circuit, we want to inhibit the output neuron, but only a little bit, such that that inhibition can be overcome by a single input.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3DCCB-33CE-6541-1D55-10A063EDD3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4004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1EAE0-B0C4-6569-5BF3-11F45D30C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623C14-22CD-44AB-5D09-E2B3F3F01F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D43AD4-AE00-A6CD-0B3C-F4A11F421E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big idea to take away.</a:t>
            </a:r>
          </a:p>
          <a:p>
            <a:endParaRPr lang="en-US" dirty="0"/>
          </a:p>
          <a:p>
            <a:r>
              <a:rPr lang="en-US" dirty="0"/>
              <a:t>In both AND and OR, we used the same setup: two positive weights. The difference wasn’t in the wiring — it was in the </a:t>
            </a:r>
            <a:r>
              <a:rPr lang="en-US" b="1" dirty="0"/>
              <a:t>bias.</a:t>
            </a:r>
            <a:endParaRPr lang="en-US" dirty="0"/>
          </a:p>
          <a:p>
            <a:endParaRPr lang="en-US" dirty="0"/>
          </a:p>
          <a:p>
            <a:r>
              <a:rPr lang="en-US" dirty="0"/>
              <a:t>Bias is like the neuron’s built-in threshold, or its baseline firing rate. </a:t>
            </a:r>
          </a:p>
          <a:p>
            <a:r>
              <a:rPr lang="en-US" dirty="0"/>
              <a:t>If the bias is more negative, it takes stronger input to activate the neuron. </a:t>
            </a:r>
          </a:p>
          <a:p>
            <a:r>
              <a:rPr lang="en-US" dirty="0"/>
              <a:t>That gave us AND. If the bias is less negative, weaker input is enough, which gave us OR.</a:t>
            </a:r>
          </a:p>
          <a:p>
            <a:endParaRPr lang="en-US" dirty="0"/>
          </a:p>
          <a:p>
            <a:r>
              <a:rPr lang="en-US" dirty="0"/>
              <a:t>We can also think about this in terms of the decision boundaries we introduced earlier.</a:t>
            </a:r>
          </a:p>
          <a:p>
            <a:r>
              <a:rPr lang="en-US" dirty="0"/>
              <a:t>Here, we plot our four inputs as points on a graph, and color code the responses green if the output neuron should be 1, and red if zero.</a:t>
            </a:r>
          </a:p>
          <a:p>
            <a:r>
              <a:rPr lang="en-US" dirty="0"/>
              <a:t>As you can see, the colors are different for AND and OR reflecting the differences in those logical structures.</a:t>
            </a:r>
          </a:p>
          <a:p>
            <a:r>
              <a:rPr lang="en-US" dirty="0"/>
              <a:t>To get a neural network to work correctly for these two logical functions, all we need to do is draw the decision boundary in a slightly different place.</a:t>
            </a:r>
          </a:p>
          <a:p>
            <a:endParaRPr lang="en-US" dirty="0"/>
          </a:p>
          <a:p>
            <a:r>
              <a:rPr lang="en-US" dirty="0"/>
              <a:t>So the distinction between AND and OR isn’t about different circuit structures. </a:t>
            </a:r>
          </a:p>
          <a:p>
            <a:r>
              <a:rPr lang="en-US" dirty="0"/>
              <a:t>It’s about how ‘picky’ the neuron is — how much input is required to push it over the threshold. </a:t>
            </a:r>
          </a:p>
          <a:p>
            <a:r>
              <a:rPr lang="en-US" dirty="0"/>
              <a:t>That’s a powerful idea: small parameter changes in a simple model can lead to very different computations.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B2B38-0CA0-1267-625E-FBF9EFDDD4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042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FF136-8772-4B3C-5D57-280BFE150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1F2169-3ED9-3888-F0CA-9E04BF75B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61E080-FC0A-8AA1-1CF1-D066DAC5EA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that we’ve seen single neurons approximate AND and OR, let’s look at a harder case: XOR.</a:t>
            </a:r>
          </a:p>
          <a:p>
            <a:endParaRPr lang="en-US" dirty="0"/>
          </a:p>
          <a:p>
            <a:r>
              <a:rPr lang="en-US" dirty="0"/>
              <a:t>XOR outputs 1 when the inputs are different — (1,0) or (0,1) — but 0 when they’re the same. </a:t>
            </a:r>
          </a:p>
          <a:p>
            <a:r>
              <a:rPr lang="en-US" dirty="0"/>
              <a:t>This is actually a very hard problem, and impossible to create in a neural circuit of the type we have been using so far.</a:t>
            </a:r>
          </a:p>
          <a:p>
            <a:r>
              <a:rPr lang="en-US" dirty="0"/>
              <a:t>Conceptually it is somewhat easy to understand. The (0,0) situation should lead to a 0, so we want a negative bias just like AND and OR.</a:t>
            </a:r>
          </a:p>
          <a:p>
            <a:r>
              <a:rPr lang="en-US" dirty="0"/>
              <a:t>The bias needs to be overcome by either or our inputs, so the negative bias should be lower than the positive weight of both of our x inputs.</a:t>
            </a:r>
          </a:p>
          <a:p>
            <a:r>
              <a:rPr lang="en-US" dirty="0"/>
              <a:t>But when both inputs are on, we want the output neuron to be inhibited again. </a:t>
            </a:r>
          </a:p>
          <a:p>
            <a:r>
              <a:rPr lang="en-US" dirty="0"/>
              <a:t>There’s no way to  get our output neuron to correctly respond to the either/or case ((0,1) and (1,0)) in a way that is opposite of our AND (1,1,) case.</a:t>
            </a:r>
          </a:p>
          <a:p>
            <a:br>
              <a:rPr lang="en-US" dirty="0"/>
            </a:br>
            <a:r>
              <a:rPr lang="en-US" dirty="0"/>
              <a:t>We can also understand it in terms of decision boundaries. </a:t>
            </a:r>
          </a:p>
          <a:p>
            <a:r>
              <a:rPr lang="en-US" dirty="0"/>
              <a:t>There is no way to draw a single line to divide the green dots and red dots on separate sides.</a:t>
            </a:r>
          </a:p>
          <a:p>
            <a:r>
              <a:rPr lang="en-US" dirty="0"/>
              <a:t>Because of this, XOR is described as a problem that is not linearly separable, in contrast to AND and OR, which are linearly separable.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88DE7-7C66-019C-7227-4C8B149143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67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790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316D6-64AD-5B6A-626B-53E1F9CE7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B38AEC-C96F-B44F-AC1D-60309393CB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2CAAC8-A677-AE50-3DA0-7082F0B944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 when the relationships among cues are simple, another challenge appears—the </a:t>
            </a:r>
            <a:r>
              <a:rPr lang="en-US" i="1" dirty="0"/>
              <a:t>invariance problem</a:t>
            </a:r>
            <a:r>
              <a:rPr lang="en-US" dirty="0"/>
              <a:t>.</a:t>
            </a:r>
          </a:p>
          <a:p>
            <a:r>
              <a:rPr lang="en-US" dirty="0"/>
              <a:t>The same real-world object can produce very different sensory patterns depending on context.</a:t>
            </a:r>
          </a:p>
          <a:p>
            <a:r>
              <a:rPr lang="en-US" dirty="0"/>
              <a:t>A fruit looks different in shadow than in sunlight; </a:t>
            </a:r>
          </a:p>
          <a:p>
            <a:r>
              <a:rPr lang="en-US" dirty="0"/>
              <a:t>	a predator’s shape changes with distance or angle; </a:t>
            </a:r>
          </a:p>
          <a:p>
            <a:r>
              <a:rPr lang="en-US" dirty="0"/>
              <a:t>	a sound varies with pitch, volume, and echo. Even when the relationships among cues are simple, another challenge appears—the </a:t>
            </a:r>
            <a:r>
              <a:rPr lang="en-US" i="1" dirty="0"/>
              <a:t>invariance problem</a:t>
            </a:r>
            <a:r>
              <a:rPr lang="en-US" dirty="0"/>
              <a:t>.</a:t>
            </a:r>
          </a:p>
          <a:p>
            <a:r>
              <a:rPr lang="en-US" dirty="0"/>
              <a:t>The same real-world object can produce very different sensory patterns depending on context.</a:t>
            </a:r>
          </a:p>
          <a:p>
            <a:r>
              <a:rPr lang="en-US" dirty="0"/>
              <a:t>A fruit looks different in shadow than in sunlight; a predator’s shape changes with distance or angle; a sound varies with pitch, volume, and echo.</a:t>
            </a:r>
          </a:p>
          <a:p>
            <a:endParaRPr lang="en-US" dirty="0"/>
          </a:p>
          <a:p>
            <a:r>
              <a:rPr lang="en-US" dirty="0"/>
              <a:t>If the nervous system treated every version of those inputs as distinct, it would have to relearn the same thing endlessly.</a:t>
            </a:r>
          </a:p>
          <a:p>
            <a:r>
              <a:rPr lang="en-US" dirty="0"/>
              <a:t>To function efficiently, a brain must recognize that all these sensory variations belong to the same underlying cause.</a:t>
            </a:r>
          </a:p>
          <a:p>
            <a:r>
              <a:rPr lang="en-US" dirty="0"/>
              <a:t>That means extracting </a:t>
            </a:r>
            <a:r>
              <a:rPr lang="en-US" i="1" dirty="0"/>
              <a:t>invariant features</a:t>
            </a:r>
            <a:r>
              <a:rPr lang="en-US" dirty="0"/>
              <a:t>—the aspects of an input that stay consistent even as the raw data change.</a:t>
            </a:r>
          </a:p>
          <a:p>
            <a:endParaRPr lang="en-US" dirty="0"/>
          </a:p>
          <a:p>
            <a:r>
              <a:rPr lang="en-US" dirty="0"/>
              <a:t>This is no small feat.</a:t>
            </a:r>
          </a:p>
          <a:p>
            <a:r>
              <a:rPr lang="en-US" dirty="0"/>
              <a:t>In sensory space, those different views or conditions can be far apart, sharing few active receptors or neurons in common.</a:t>
            </a:r>
          </a:p>
          <a:p>
            <a:r>
              <a:rPr lang="en-US" dirty="0"/>
              <a:t>Yet we can still tell it’s the same object or event.</a:t>
            </a:r>
          </a:p>
          <a:p>
            <a:r>
              <a:rPr lang="en-US" dirty="0"/>
              <a:t>That capacity for constancy is one of the hallmarks of higher-level perception—and one of the hardest problems to reproduce in machines.</a:t>
            </a:r>
          </a:p>
          <a:p>
            <a:endParaRPr lang="en-US" dirty="0"/>
          </a:p>
          <a:p>
            <a:r>
              <a:rPr lang="en-US" dirty="0"/>
              <a:t>Invariance forces a system to move beyond direct sensory input and toward </a:t>
            </a:r>
            <a:r>
              <a:rPr lang="en-US" i="1" dirty="0"/>
              <a:t>representation</a:t>
            </a:r>
            <a:r>
              <a:rPr lang="en-US" dirty="0"/>
              <a:t>: </a:t>
            </a:r>
          </a:p>
          <a:p>
            <a:r>
              <a:rPr lang="en-US" dirty="0"/>
              <a:t>	building internal models that capture what remains the same across change.</a:t>
            </a:r>
          </a:p>
          <a:p>
            <a:r>
              <a:rPr lang="en-US" dirty="0"/>
              <a:t>It’s the next great functional hurdle of pattern recognition—and one that links perception to abstraction and memory.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FB02E-8D86-54A5-B157-96FEA22291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41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9EB0E-D022-5EBB-45E2-DFE034948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2D3E64-6F3A-28DC-828F-392A3C3B98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1858D5-F1CE-7D45-3ADC-045FCB20FD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far, we’ve talked about pattern recognition as if it were a purely spatial problem</a:t>
            </a:r>
          </a:p>
          <a:p>
            <a:r>
              <a:rPr lang="en-US" dirty="0"/>
              <a:t>	—how to carve up sensory space so that different patterns fall into meaningful categories.</a:t>
            </a:r>
          </a:p>
          <a:p>
            <a:r>
              <a:rPr lang="en-US" dirty="0"/>
              <a:t>But in real life, learning unfolds over time, and the world doesn’t stay still.</a:t>
            </a:r>
          </a:p>
          <a:p>
            <a:r>
              <a:rPr lang="en-US" dirty="0"/>
              <a:t>New patterns appear, old ones fade, and experience itself is uneven</a:t>
            </a:r>
          </a:p>
          <a:p>
            <a:r>
              <a:rPr lang="en-US" dirty="0"/>
              <a:t>	—some things are encountered constantly while others are rare.</a:t>
            </a:r>
          </a:p>
          <a:p>
            <a:endParaRPr lang="en-US" dirty="0"/>
          </a:p>
          <a:p>
            <a:r>
              <a:rPr lang="en-US" dirty="0"/>
              <a:t>This introduces a new challenge called </a:t>
            </a:r>
            <a:r>
              <a:rPr lang="en-US" i="1" dirty="0"/>
              <a:t>continual learning</a:t>
            </a:r>
            <a:r>
              <a:rPr lang="en-US" dirty="0"/>
              <a:t>.</a:t>
            </a:r>
          </a:p>
          <a:p>
            <a:r>
              <a:rPr lang="en-US" dirty="0"/>
              <a:t>Each new experience reshapes the neural weights or boundaries that define what a system recognizes.</a:t>
            </a:r>
          </a:p>
          <a:p>
            <a:r>
              <a:rPr lang="en-US" dirty="0"/>
              <a:t>If those new patterns overlap with older ones, learning can interfere</a:t>
            </a:r>
          </a:p>
          <a:p>
            <a:r>
              <a:rPr lang="en-US" dirty="0"/>
              <a:t>	—pulling the same neurons or connections in conflicting directions.</a:t>
            </a:r>
          </a:p>
          <a:p>
            <a:r>
              <a:rPr lang="en-US" dirty="0"/>
              <a:t>In machine learning, this leads to </a:t>
            </a:r>
            <a:r>
              <a:rPr lang="en-US" i="1" dirty="0"/>
              <a:t>catastrophic forgetting</a:t>
            </a:r>
            <a:r>
              <a:rPr lang="en-US" dirty="0"/>
              <a:t>, </a:t>
            </a:r>
          </a:p>
          <a:p>
            <a:r>
              <a:rPr lang="en-US" dirty="0"/>
              <a:t>	when a network trained on new data suddenly forgets what it knew before.</a:t>
            </a:r>
          </a:p>
          <a:p>
            <a:endParaRPr lang="en-US" dirty="0"/>
          </a:p>
          <a:p>
            <a:r>
              <a:rPr lang="en-US" dirty="0"/>
              <a:t>Biological brains face the same risk but handle it far better.</a:t>
            </a:r>
          </a:p>
          <a:p>
            <a:r>
              <a:rPr lang="en-US" dirty="0"/>
              <a:t>They solve the </a:t>
            </a:r>
            <a:r>
              <a:rPr lang="en-US" i="1" dirty="0"/>
              <a:t>stability–plasticity dilemma</a:t>
            </a:r>
          </a:p>
          <a:p>
            <a:r>
              <a:rPr lang="en-US" i="1" dirty="0"/>
              <a:t>	</a:t>
            </a:r>
            <a:r>
              <a:rPr lang="en-US" dirty="0"/>
              <a:t>—the trade-off between keeping knowledge stable and remaining adaptable.</a:t>
            </a:r>
          </a:p>
          <a:p>
            <a:r>
              <a:rPr lang="en-US" dirty="0"/>
              <a:t>Too much plasticity, and you lose what you’ve learned; </a:t>
            </a:r>
          </a:p>
          <a:p>
            <a:r>
              <a:rPr lang="en-US" dirty="0"/>
              <a:t>	too much stability, and you can’t adapt to change.</a:t>
            </a:r>
          </a:p>
          <a:p>
            <a:r>
              <a:rPr lang="en-US" dirty="0"/>
              <a:t>Real nervous systems find a middle ground: as we will talk about later, they use mechanisms like </a:t>
            </a:r>
          </a:p>
          <a:p>
            <a:r>
              <a:rPr lang="en-US" dirty="0"/>
              <a:t>	replay during rest, </a:t>
            </a:r>
          </a:p>
          <a:p>
            <a:r>
              <a:rPr lang="en-US" dirty="0"/>
              <a:t>	sparse coding to separate memories, </a:t>
            </a:r>
          </a:p>
          <a:p>
            <a:r>
              <a:rPr lang="en-US" dirty="0"/>
              <a:t>	and neuromodulators to gate when learning can occur.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Continual learning shows that pattern recognition isn’t just about identifying the structure of the world</a:t>
            </a:r>
          </a:p>
          <a:p>
            <a:r>
              <a:rPr lang="en-US" dirty="0"/>
              <a:t>	—it’s also about preserving those structures over time, </a:t>
            </a:r>
          </a:p>
          <a:p>
            <a:r>
              <a:rPr lang="en-US" dirty="0"/>
              <a:t>even as the brain keeps updating its understanding of what the world is like.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11E94-884C-F022-1C27-5C3690666F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8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61AFF-6E23-A37B-1E98-D8EF4A26B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0E495E-8F6E-0F58-7AE0-50C6B78BE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850E0C-42D6-6E36-2EBE-C596F3BC5D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Today, we’ve explored what pattern recognition </a:t>
            </a:r>
            <a:r>
              <a:rPr lang="en-US" i="1" dirty="0"/>
              <a:t>is</a:t>
            </a:r>
            <a:r>
              <a:rPr lang="en-US" dirty="0"/>
              <a:t> and why it’s such a hard problem to solve.</a:t>
            </a:r>
          </a:p>
          <a:p>
            <a:r>
              <a:rPr lang="en-US" dirty="0"/>
              <a:t>We saw how simple learning systems</a:t>
            </a:r>
          </a:p>
          <a:p>
            <a:r>
              <a:rPr lang="en-US" dirty="0"/>
              <a:t>	—Hebbian and reinforcement learning</a:t>
            </a:r>
          </a:p>
          <a:p>
            <a:r>
              <a:rPr lang="en-US" dirty="0"/>
              <a:t>	—depend on stable sensory structure, </a:t>
            </a:r>
          </a:p>
          <a:p>
            <a:r>
              <a:rPr lang="en-US" dirty="0"/>
              <a:t>	and how recognizing patterns in a noisy, changing world required new kinds of neural organization.</a:t>
            </a:r>
          </a:p>
          <a:p>
            <a:r>
              <a:rPr lang="en-US" dirty="0"/>
              <a:t>Pattern recognition evolved to </a:t>
            </a:r>
          </a:p>
          <a:p>
            <a:r>
              <a:rPr lang="en-US" dirty="0"/>
              <a:t>	handle noise, </a:t>
            </a:r>
          </a:p>
          <a:p>
            <a:r>
              <a:rPr lang="en-US" dirty="0"/>
              <a:t>	distinguish overlapping inputs, </a:t>
            </a:r>
          </a:p>
          <a:p>
            <a:r>
              <a:rPr lang="en-US" dirty="0"/>
              <a:t>	generalize across variation, </a:t>
            </a:r>
          </a:p>
          <a:p>
            <a:r>
              <a:rPr lang="en-US" dirty="0"/>
              <a:t>	and adapt without erasing old knowledge.</a:t>
            </a:r>
          </a:p>
          <a:p>
            <a:endParaRPr lang="en-US" dirty="0"/>
          </a:p>
          <a:p>
            <a:r>
              <a:rPr lang="en-US" dirty="0"/>
              <a:t>In short, it’s the function that makes perception intelligent.</a:t>
            </a:r>
          </a:p>
          <a:p>
            <a:r>
              <a:rPr lang="en-US" dirty="0"/>
              <a:t>It’s what allows organisms to find order in chaos, to connect sensory signals to meaningful categories and actions.</a:t>
            </a:r>
          </a:p>
          <a:p>
            <a:r>
              <a:rPr lang="en-US" dirty="0"/>
              <a:t>And it’s what makes modern AI systems</a:t>
            </a:r>
          </a:p>
          <a:p>
            <a:r>
              <a:rPr lang="en-US" dirty="0"/>
              <a:t>	—like image recognition networks or speech models</a:t>
            </a:r>
          </a:p>
          <a:p>
            <a:r>
              <a:rPr lang="en-US" dirty="0"/>
              <a:t>	—such striking, if still incomplete, analogs of biological brains.</a:t>
            </a:r>
          </a:p>
          <a:p>
            <a:endParaRPr lang="en-US" dirty="0"/>
          </a:p>
          <a:p>
            <a:r>
              <a:rPr lang="en-US" dirty="0"/>
              <a:t>In the next lecture, we’ll shift from </a:t>
            </a:r>
            <a:r>
              <a:rPr lang="en-US" i="1" dirty="0"/>
              <a:t>function</a:t>
            </a:r>
            <a:r>
              <a:rPr lang="en-US" dirty="0"/>
              <a:t> to </a:t>
            </a:r>
            <a:r>
              <a:rPr lang="en-US" i="1" dirty="0"/>
              <a:t>algorithm</a:t>
            </a:r>
            <a:r>
              <a:rPr lang="en-US" dirty="0"/>
              <a:t>: </a:t>
            </a:r>
          </a:p>
          <a:p>
            <a:r>
              <a:rPr lang="en-US" dirty="0"/>
              <a:t>	how both evolution and computer science have tackled these challenges </a:t>
            </a:r>
          </a:p>
          <a:p>
            <a:r>
              <a:rPr lang="en-US" dirty="0"/>
              <a:t>	through hierarchical, nonlinear, and adaptive architectures.</a:t>
            </a:r>
          </a:p>
          <a:p>
            <a:r>
              <a:rPr lang="en-US" dirty="0"/>
              <a:t>We’ll see how adding layers, feedback, and abstraction lets systems</a:t>
            </a:r>
          </a:p>
          <a:p>
            <a:r>
              <a:rPr lang="en-US" dirty="0"/>
              <a:t>	—biological and artificial—begin to solve the very problems we outlined today.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9F09C-DA4E-28A2-3ED5-942FCCD67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66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far, we’ve seen how the evolution of the brain has gradually expanded what organisms can </a:t>
            </a:r>
            <a:r>
              <a:rPr lang="en-US" i="1" dirty="0"/>
              <a:t>do</a:t>
            </a:r>
            <a:r>
              <a:rPr lang="en-US" dirty="0"/>
              <a:t> with information.</a:t>
            </a:r>
          </a:p>
          <a:p>
            <a:r>
              <a:rPr lang="en-US" dirty="0"/>
              <a:t>First came reflexes—hardwired stimulus–response loops.</a:t>
            </a:r>
          </a:p>
          <a:p>
            <a:r>
              <a:rPr lang="en-US" dirty="0"/>
              <a:t>Then came </a:t>
            </a:r>
            <a:r>
              <a:rPr lang="en-US" i="1" dirty="0"/>
              <a:t>Hebbian learning</a:t>
            </a:r>
            <a:r>
              <a:rPr lang="en-US" dirty="0"/>
              <a:t>, which allowed those loops to be strengthened or weakened by experience.</a:t>
            </a:r>
          </a:p>
          <a:p>
            <a:r>
              <a:rPr lang="en-US" dirty="0"/>
              <a:t>And then </a:t>
            </a:r>
            <a:r>
              <a:rPr lang="en-US" i="1" dirty="0"/>
              <a:t>reinforcement learning</a:t>
            </a:r>
            <a:r>
              <a:rPr lang="en-US" dirty="0"/>
              <a:t>, which let organisms assign value to outcomes and learn sequences of actions that led to reward.</a:t>
            </a:r>
          </a:p>
          <a:p>
            <a:endParaRPr lang="en-US" dirty="0"/>
          </a:p>
          <a:p>
            <a:r>
              <a:rPr lang="en-US" dirty="0"/>
              <a:t>Today, we add another crucial piece: </a:t>
            </a:r>
            <a:r>
              <a:rPr lang="en-US" i="1" dirty="0"/>
              <a:t>pattern recognition</a:t>
            </a:r>
            <a:r>
              <a:rPr lang="en-US" dirty="0"/>
              <a:t>.</a:t>
            </a:r>
          </a:p>
          <a:p>
            <a:r>
              <a:rPr lang="en-US" dirty="0"/>
              <a:t>Pattern recognition is the capacity to detect regularities in sensory input </a:t>
            </a:r>
          </a:p>
          <a:p>
            <a:r>
              <a:rPr lang="en-US" dirty="0"/>
              <a:t>	and map them onto meaningful categories or actions.</a:t>
            </a:r>
          </a:p>
          <a:p>
            <a:r>
              <a:rPr lang="en-US" dirty="0"/>
              <a:t>It’s what allows an organism to treat the world as structured rather than random</a:t>
            </a:r>
          </a:p>
          <a:p>
            <a:r>
              <a:rPr lang="en-US" dirty="0"/>
              <a:t>	—to see “food,” “danger,” or “mate” rather than just light, sound, or smell.</a:t>
            </a:r>
          </a:p>
          <a:p>
            <a:r>
              <a:rPr lang="en-US" dirty="0"/>
              <a:t>In that sense, pattern recognition sits right between perception and action</a:t>
            </a:r>
          </a:p>
          <a:p>
            <a:r>
              <a:rPr lang="en-US" dirty="0"/>
              <a:t>	—it’s the mechanism that lets the brain turn sensations into useful information for deciding what to do next.</a:t>
            </a:r>
          </a:p>
          <a:p>
            <a:endParaRPr lang="en-US" dirty="0"/>
          </a:p>
          <a:p>
            <a:r>
              <a:rPr lang="en-US" dirty="0"/>
              <a:t>Across these next three lectures, we’ll again take a </a:t>
            </a:r>
            <a:r>
              <a:rPr lang="en-US" i="1" dirty="0"/>
              <a:t>Marr’s levels</a:t>
            </a:r>
            <a:r>
              <a:rPr lang="en-US" dirty="0"/>
              <a:t> approach to understanding this system.</a:t>
            </a:r>
          </a:p>
          <a:p>
            <a:r>
              <a:rPr lang="en-US" dirty="0"/>
              <a:t>In today’s lecture, we’ll focus on the </a:t>
            </a:r>
            <a:r>
              <a:rPr lang="en-US" b="1" dirty="0"/>
              <a:t>functional level</a:t>
            </a:r>
          </a:p>
          <a:p>
            <a:r>
              <a:rPr lang="en-US" b="1" dirty="0"/>
              <a:t>	</a:t>
            </a:r>
            <a:r>
              <a:rPr lang="en-US" dirty="0"/>
              <a:t>—what the problem of pattern recognition </a:t>
            </a:r>
            <a:r>
              <a:rPr lang="en-US" i="1" dirty="0"/>
              <a:t>is</a:t>
            </a:r>
            <a:r>
              <a:rPr lang="en-US" dirty="0"/>
              <a:t> and why it’s hard to solve.</a:t>
            </a:r>
          </a:p>
          <a:p>
            <a:r>
              <a:rPr lang="en-US" dirty="0"/>
              <a:t>In the next lecture, we’ll look at the </a:t>
            </a:r>
            <a:r>
              <a:rPr lang="en-US" b="1" dirty="0"/>
              <a:t>algorithmic level</a:t>
            </a:r>
          </a:p>
          <a:p>
            <a:r>
              <a:rPr lang="en-US" b="1" dirty="0"/>
              <a:t>	</a:t>
            </a:r>
            <a:r>
              <a:rPr lang="en-US" dirty="0"/>
              <a:t>—what kinds of computational strategies, both biological and artificial, can solve it.</a:t>
            </a:r>
          </a:p>
          <a:p>
            <a:r>
              <a:rPr lang="en-US" dirty="0"/>
              <a:t>And in the third, we’ll examine the </a:t>
            </a:r>
            <a:r>
              <a:rPr lang="en-US" b="1" dirty="0"/>
              <a:t>implementation level</a:t>
            </a:r>
          </a:p>
          <a:p>
            <a:r>
              <a:rPr lang="en-US" b="1" dirty="0"/>
              <a:t>	</a:t>
            </a:r>
            <a:r>
              <a:rPr lang="en-US" dirty="0"/>
              <a:t>—how brains actually perform these computations through neural circuits and dynamics.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3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15A2A-9C4E-21B2-545A-B138CDD58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D7222D-A3A2-326E-BFC3-912EF054C2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15BA1B-2C67-168F-9140-983500CB3B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look back at the first bilaterian animals, their nervous systems were simple: mostly </a:t>
            </a:r>
            <a:r>
              <a:rPr lang="en-US" i="1" dirty="0"/>
              <a:t>reflex arcs</a:t>
            </a:r>
          </a:p>
          <a:p>
            <a:r>
              <a:rPr lang="en-US" i="1" dirty="0"/>
              <a:t>	</a:t>
            </a:r>
            <a:r>
              <a:rPr lang="en-US" dirty="0"/>
              <a:t>—direct pathways from sensory input to motor output.</a:t>
            </a:r>
          </a:p>
          <a:p>
            <a:r>
              <a:rPr lang="en-US" dirty="0"/>
              <a:t>Touch a chemical that signals danger, and the body contracts.</a:t>
            </a:r>
          </a:p>
          <a:p>
            <a:r>
              <a:rPr lang="en-US" dirty="0"/>
              <a:t>Detect a molecule associated with food, and it extends toward the source.</a:t>
            </a:r>
          </a:p>
          <a:p>
            <a:endParaRPr lang="en-US" dirty="0"/>
          </a:p>
          <a:p>
            <a:r>
              <a:rPr lang="en-US" dirty="0"/>
              <a:t>These reflexes worked well for quick, automatic reactions, but they were rigid.</a:t>
            </a:r>
          </a:p>
          <a:p>
            <a:r>
              <a:rPr lang="en-US" dirty="0"/>
              <a:t>A reflex arc could be strengthened or weakened through </a:t>
            </a:r>
            <a:r>
              <a:rPr lang="en-US" i="1" dirty="0"/>
              <a:t>Hebbian learning</a:t>
            </a:r>
            <a:r>
              <a:rPr lang="en-US" dirty="0"/>
              <a:t>, </a:t>
            </a:r>
          </a:p>
          <a:p>
            <a:r>
              <a:rPr lang="en-US" dirty="0"/>
              <a:t>	allowing some adaptability, but the change was always local</a:t>
            </a:r>
          </a:p>
          <a:p>
            <a:r>
              <a:rPr lang="en-US" dirty="0"/>
              <a:t>	—it affected only that specific connection between input and output.</a:t>
            </a:r>
          </a:p>
          <a:p>
            <a:r>
              <a:rPr lang="en-US" dirty="0"/>
              <a:t>Similarly, </a:t>
            </a:r>
            <a:r>
              <a:rPr lang="en-US" i="1" dirty="0"/>
              <a:t>reinforcement learning</a:t>
            </a:r>
            <a:r>
              <a:rPr lang="en-US" dirty="0"/>
              <a:t> allowed an animal to assign value to those reflexes</a:t>
            </a:r>
          </a:p>
          <a:p>
            <a:r>
              <a:rPr lang="en-US" dirty="0"/>
              <a:t>	—deciding which were worth repeating</a:t>
            </a:r>
          </a:p>
          <a:p>
            <a:r>
              <a:rPr lang="en-US" dirty="0"/>
              <a:t>	—but it still depended on relatively simple, single-cue associations.</a:t>
            </a:r>
          </a:p>
          <a:p>
            <a:endParaRPr lang="en-US" dirty="0"/>
          </a:p>
          <a:p>
            <a:r>
              <a:rPr lang="en-US" dirty="0"/>
              <a:t>What emerged next was a major leap.</a:t>
            </a:r>
          </a:p>
          <a:p>
            <a:r>
              <a:rPr lang="en-US" dirty="0"/>
              <a:t>Instead of reacting to one signal at a time, </a:t>
            </a:r>
          </a:p>
          <a:p>
            <a:r>
              <a:rPr lang="en-US" dirty="0"/>
              <a:t>	some early vertebrates began to </a:t>
            </a:r>
            <a:r>
              <a:rPr lang="en-US" i="1" dirty="0"/>
              <a:t>combine</a:t>
            </a:r>
            <a:r>
              <a:rPr lang="en-US" dirty="0"/>
              <a:t> many sensory inputs, </a:t>
            </a:r>
          </a:p>
          <a:p>
            <a:r>
              <a:rPr lang="en-US" dirty="0"/>
              <a:t>	forming a representation of a pattern in the environment.</a:t>
            </a:r>
          </a:p>
          <a:p>
            <a:r>
              <a:rPr lang="en-US" dirty="0"/>
              <a:t>Recognition meant the brain could treat combinations</a:t>
            </a:r>
          </a:p>
          <a:p>
            <a:r>
              <a:rPr lang="en-US" dirty="0"/>
              <a:t>	—like the joint smell, shape, and movement of a predator</a:t>
            </a:r>
          </a:p>
          <a:p>
            <a:r>
              <a:rPr lang="en-US" dirty="0"/>
              <a:t>	—as a single meaningful event.</a:t>
            </a:r>
          </a:p>
          <a:p>
            <a:r>
              <a:rPr lang="en-US" dirty="0"/>
              <a:t>This shift from isolated associations to structured perception was the foundation for true pattern recognition.</a:t>
            </a:r>
          </a:p>
          <a:p>
            <a:endParaRPr lang="en-US" dirty="0"/>
          </a:p>
          <a:p>
            <a:r>
              <a:rPr lang="en-US" dirty="0"/>
              <a:t>To understand why pattern recognition evolved, imagine the early Cambrian ocean.</a:t>
            </a:r>
          </a:p>
          <a:p>
            <a:r>
              <a:rPr lang="en-US" dirty="0"/>
              <a:t>It was full of life—plants, microbes, predators, and prey</a:t>
            </a:r>
          </a:p>
          <a:p>
            <a:r>
              <a:rPr lang="en-US" dirty="0"/>
              <a:t>	—all releasing countless chemical and visual signals into the water.</a:t>
            </a:r>
          </a:p>
          <a:p>
            <a:r>
              <a:rPr lang="en-US" dirty="0"/>
              <a:t>Every animal was surrounded by overlapping and constantly shifting sensory information.</a:t>
            </a:r>
          </a:p>
          <a:p>
            <a:endParaRPr lang="en-US" dirty="0"/>
          </a:p>
          <a:p>
            <a:r>
              <a:rPr lang="en-US" dirty="0"/>
              <a:t>In this chaotic environment, simple reflexes and one-to-one associations often failed.</a:t>
            </a:r>
          </a:p>
          <a:p>
            <a:r>
              <a:rPr lang="en-US" dirty="0"/>
              <a:t>A single smell, vibration, or shadow could mean many different things depending on context.</a:t>
            </a:r>
          </a:p>
          <a:p>
            <a:r>
              <a:rPr lang="en-US" dirty="0"/>
              <a:t>One scent might come from food one moment and from decay the next.</a:t>
            </a:r>
          </a:p>
          <a:p>
            <a:endParaRPr lang="en-US" dirty="0"/>
          </a:p>
          <a:p>
            <a:r>
              <a:rPr lang="en-US" dirty="0"/>
              <a:t>For an organism trying to survive, success meant being able to detect </a:t>
            </a:r>
            <a:r>
              <a:rPr lang="en-US" i="1" dirty="0"/>
              <a:t>regularities</a:t>
            </a:r>
          </a:p>
          <a:p>
            <a:r>
              <a:rPr lang="en-US" i="1" dirty="0"/>
              <a:t>	</a:t>
            </a:r>
            <a:r>
              <a:rPr lang="en-US" dirty="0"/>
              <a:t>—combinations of cues that reliably predicted something meaningful.</a:t>
            </a:r>
          </a:p>
          <a:p>
            <a:r>
              <a:rPr lang="en-US" dirty="0"/>
              <a:t>Recognizing those patterns meant the difference between approaching food and swimming into danger.</a:t>
            </a:r>
          </a:p>
          <a:p>
            <a:r>
              <a:rPr lang="en-US" dirty="0"/>
              <a:t>Pattern recognition, in this sense, was an adaptation for finding structure in a world of noise.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A0E64-BA79-4520-F718-E302D0C0A0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157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A402D-286C-CD0C-DDCC-D9B0ACC52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5699D0-EC7F-D0F2-E0D4-84A7EEDE17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B4EBB9-E062-4242-9DDD-28C9814D3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learning systems we’ve already talked about</a:t>
            </a:r>
          </a:p>
          <a:p>
            <a:r>
              <a:rPr lang="en-US" dirty="0"/>
              <a:t>	—Hebbian and reinforcement learning</a:t>
            </a:r>
          </a:p>
          <a:p>
            <a:r>
              <a:rPr lang="en-US" dirty="0"/>
              <a:t>	—were powerful, but only up to a point.</a:t>
            </a:r>
          </a:p>
          <a:p>
            <a:r>
              <a:rPr lang="en-US" i="1" dirty="0"/>
              <a:t>Hebbian learning</a:t>
            </a:r>
            <a:r>
              <a:rPr lang="en-US" dirty="0"/>
              <a:t> strengthened connections between neurons that fired together, </a:t>
            </a:r>
          </a:p>
          <a:p>
            <a:r>
              <a:rPr lang="en-US" dirty="0"/>
              <a:t>	encoding simple associations like “this smell goes with food.”</a:t>
            </a:r>
          </a:p>
          <a:p>
            <a:r>
              <a:rPr lang="en-US" i="1" dirty="0"/>
              <a:t>Reinforcement learning</a:t>
            </a:r>
            <a:r>
              <a:rPr lang="en-US" dirty="0"/>
              <a:t> added another layer, </a:t>
            </a:r>
          </a:p>
          <a:p>
            <a:r>
              <a:rPr lang="en-US" dirty="0"/>
              <a:t>	assigning value to outcomes through dopamine signals </a:t>
            </a:r>
          </a:p>
          <a:p>
            <a:r>
              <a:rPr lang="en-US" dirty="0"/>
              <a:t>	that encouraged rewarding behaviors and discouraged costly ones.</a:t>
            </a:r>
          </a:p>
          <a:p>
            <a:endParaRPr lang="en-US" dirty="0"/>
          </a:p>
          <a:p>
            <a:r>
              <a:rPr lang="en-US" dirty="0"/>
              <a:t>But both of these systems depend on one critical thing: </a:t>
            </a:r>
          </a:p>
          <a:p>
            <a:r>
              <a:rPr lang="en-US" dirty="0"/>
              <a:t>	the presence of </a:t>
            </a:r>
            <a:r>
              <a:rPr lang="en-US" i="1" dirty="0"/>
              <a:t>recognizable patterns</a:t>
            </a:r>
            <a:r>
              <a:rPr lang="en-US" dirty="0"/>
              <a:t> in the sensory input.</a:t>
            </a:r>
          </a:p>
          <a:p>
            <a:r>
              <a:rPr lang="en-US" dirty="0"/>
              <a:t>If the sensory data are too noisy or inconsistent, these learning mechanisms have nothing stable to latch onto.</a:t>
            </a:r>
          </a:p>
          <a:p>
            <a:r>
              <a:rPr lang="en-US" dirty="0"/>
              <a:t>The animal might strengthen the wrong connections or reinforce the wrong behavior.</a:t>
            </a:r>
          </a:p>
          <a:p>
            <a:endParaRPr lang="en-US" dirty="0"/>
          </a:p>
          <a:p>
            <a:r>
              <a:rPr lang="en-US" dirty="0"/>
              <a:t>So, even though we talk about these mechanisms separately, they were co-evolving.</a:t>
            </a:r>
          </a:p>
          <a:p>
            <a:r>
              <a:rPr lang="en-US" dirty="0"/>
              <a:t>As learning systems became more flexible, perceptual systems had to become more structured</a:t>
            </a:r>
          </a:p>
          <a:p>
            <a:r>
              <a:rPr lang="en-US" dirty="0"/>
              <a:t>	—able to extract the stable combinations of cues that make learning possible.</a:t>
            </a:r>
          </a:p>
          <a:p>
            <a:r>
              <a:rPr lang="en-US" dirty="0"/>
              <a:t>Pattern recognition and learning are, in that sense, two sides of the same coin.</a:t>
            </a:r>
          </a:p>
          <a:p>
            <a:endParaRPr lang="en-US" dirty="0"/>
          </a:p>
          <a:p>
            <a:r>
              <a:rPr lang="en-US" dirty="0"/>
              <a:t>But even with Hebbian and reinforcement learning, </a:t>
            </a:r>
          </a:p>
          <a:p>
            <a:r>
              <a:rPr lang="en-US" dirty="0"/>
              <a:t>	early nervous systems faced a major limitation: the world itself is messy.</a:t>
            </a:r>
          </a:p>
          <a:p>
            <a:r>
              <a:rPr lang="en-US" dirty="0"/>
              <a:t>Sensory cues don’t arrive neatly packaged, </a:t>
            </a:r>
          </a:p>
          <a:p>
            <a:r>
              <a:rPr lang="en-US" dirty="0"/>
              <a:t>	and they don’t always mean the same thing from one moment to the next.</a:t>
            </a:r>
          </a:p>
          <a:p>
            <a:r>
              <a:rPr lang="en-US" dirty="0"/>
              <a:t>A particular odor might usually signal ripe fruit—but it might also come from decaying vegetation.</a:t>
            </a:r>
          </a:p>
          <a:p>
            <a:endParaRPr lang="en-US" dirty="0"/>
          </a:p>
          <a:p>
            <a:r>
              <a:rPr lang="en-US" dirty="0"/>
              <a:t>When an organism relies on </a:t>
            </a:r>
            <a:r>
              <a:rPr lang="en-US" i="1" dirty="0"/>
              <a:t>single cues</a:t>
            </a:r>
            <a:r>
              <a:rPr lang="en-US" dirty="0"/>
              <a:t> or simple associations, these ambiguities become dangerous.</a:t>
            </a:r>
          </a:p>
          <a:p>
            <a:r>
              <a:rPr lang="en-US" dirty="0"/>
              <a:t>It might chase false signals and waste energy, or fail to act when it should</a:t>
            </a:r>
          </a:p>
          <a:p>
            <a:r>
              <a:rPr lang="en-US" dirty="0"/>
              <a:t>	—mistaking a real predator for a harmless shadow.</a:t>
            </a:r>
          </a:p>
          <a:p>
            <a:r>
              <a:rPr lang="en-US" dirty="0"/>
              <a:t>In both cases, the learning system does exactly what it was trained to do; it’s just acting on unreliable input.</a:t>
            </a:r>
          </a:p>
          <a:p>
            <a:endParaRPr lang="en-US" dirty="0"/>
          </a:p>
          <a:p>
            <a:r>
              <a:rPr lang="en-US" dirty="0"/>
              <a:t>That’s the critical point: learning itself isn’t enough.</a:t>
            </a:r>
          </a:p>
          <a:p>
            <a:r>
              <a:rPr lang="en-US" dirty="0"/>
              <a:t>To behave intelligently in a complex environment, </a:t>
            </a:r>
          </a:p>
          <a:p>
            <a:r>
              <a:rPr lang="en-US" dirty="0"/>
              <a:t>	an organism must recognize when multiple noisy cues together form a reliable pattern.</a:t>
            </a:r>
          </a:p>
          <a:p>
            <a:r>
              <a:rPr lang="en-US" dirty="0"/>
              <a:t>Pattern recognition evolved precisely because single-cue association </a:t>
            </a:r>
          </a:p>
          <a:p>
            <a:r>
              <a:rPr lang="en-US" dirty="0"/>
              <a:t>	could not cope with the richness and variability of the real world.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8EF826-5CD0-0999-9B25-976D3FEECB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44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23210-81CC-84E1-2E82-0408C70E5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A7FB6A-2858-1596-C741-B47B7F289F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364490-BAE9-3DD6-9458-A161487599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its core, pattern recognition is about separating what matters from what doesn’t.</a:t>
            </a:r>
          </a:p>
          <a:p>
            <a:r>
              <a:rPr lang="en-US" dirty="0"/>
              <a:t>Organisms live in environments where the sensory world is full of noise</a:t>
            </a:r>
          </a:p>
          <a:p>
            <a:r>
              <a:rPr lang="en-US" dirty="0"/>
              <a:t>	—random changes, overlapping signals, and incomplete information.</a:t>
            </a:r>
          </a:p>
          <a:p>
            <a:r>
              <a:rPr lang="en-US" dirty="0"/>
              <a:t>They must find the combinations of cues that predict something meaningful, like food, danger, or safety.</a:t>
            </a:r>
          </a:p>
          <a:p>
            <a:endParaRPr lang="en-US" dirty="0"/>
          </a:p>
          <a:p>
            <a:r>
              <a:rPr lang="en-US" dirty="0"/>
              <a:t>The key is </a:t>
            </a:r>
            <a:r>
              <a:rPr lang="en-US" i="1" dirty="0"/>
              <a:t>stability amid variation</a:t>
            </a:r>
            <a:r>
              <a:rPr lang="en-US" dirty="0"/>
              <a:t>.</a:t>
            </a:r>
          </a:p>
          <a:p>
            <a:r>
              <a:rPr lang="en-US" dirty="0"/>
              <a:t>The same object or event might appear slightly different each time, </a:t>
            </a:r>
          </a:p>
          <a:p>
            <a:r>
              <a:rPr lang="en-US" dirty="0"/>
              <a:t>	but the brain needs to treat those variations as the same underlying cause.</a:t>
            </a:r>
          </a:p>
          <a:p>
            <a:r>
              <a:rPr lang="en-US" dirty="0"/>
              <a:t>Recognizing that common structure—what stays constant across change</a:t>
            </a:r>
          </a:p>
          <a:p>
            <a:r>
              <a:rPr lang="en-US" dirty="0"/>
              <a:t>	—is what gives perception its reliability.</a:t>
            </a:r>
          </a:p>
          <a:p>
            <a:endParaRPr lang="en-US" dirty="0"/>
          </a:p>
          <a:p>
            <a:r>
              <a:rPr lang="en-US" dirty="0"/>
              <a:t>And recognition isn’t just about identifying; it’s about </a:t>
            </a:r>
            <a:r>
              <a:rPr lang="en-US" i="1" dirty="0"/>
              <a:t>acting</a:t>
            </a:r>
            <a:r>
              <a:rPr lang="en-US" dirty="0"/>
              <a:t>.</a:t>
            </a:r>
          </a:p>
          <a:p>
            <a:r>
              <a:rPr lang="en-US" dirty="0"/>
              <a:t>Once an organism can detect stable patterns, it can link those patterns to appropriate behaviors</a:t>
            </a:r>
          </a:p>
          <a:p>
            <a:r>
              <a:rPr lang="en-US" dirty="0"/>
              <a:t>	—approach, avoid, investigate, or ignore.</a:t>
            </a:r>
          </a:p>
          <a:p>
            <a:r>
              <a:rPr lang="en-US" dirty="0"/>
              <a:t>Pattern recognition is what transforms raw sensation into an actionable understanding of the world.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F12A2-5268-2ADE-CAEC-DC80A87736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02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5E94A-5D01-B79C-B625-777E2DB9D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72DBD2-F9F8-3C7F-2FBB-F4E159F88D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6A647D-016A-B63D-C337-9B511E131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define </a:t>
            </a:r>
            <a:r>
              <a:rPr lang="en-US" i="1" dirty="0"/>
              <a:t>pattern recognition</a:t>
            </a:r>
            <a:r>
              <a:rPr lang="en-US" dirty="0"/>
              <a:t> as </a:t>
            </a:r>
          </a:p>
          <a:p>
            <a:r>
              <a:rPr lang="en-US" dirty="0"/>
              <a:t>	the ability to detect regularities or structured relationships in sensory input </a:t>
            </a:r>
          </a:p>
          <a:p>
            <a:r>
              <a:rPr lang="en-US" dirty="0"/>
              <a:t>	and map them onto meaningful internal representations or actions.</a:t>
            </a:r>
          </a:p>
          <a:p>
            <a:r>
              <a:rPr lang="en-US" dirty="0"/>
              <a:t>It’s not just noticing that two signals co-occur</a:t>
            </a:r>
          </a:p>
          <a:p>
            <a:r>
              <a:rPr lang="en-US" dirty="0"/>
              <a:t>	—it’s inferring that together they signify something important about the world.</a:t>
            </a:r>
          </a:p>
          <a:p>
            <a:r>
              <a:rPr lang="en-US" dirty="0"/>
              <a:t>For example, a certain combination of colors, smells, and textures might correspond to a ripe fruit,</a:t>
            </a:r>
          </a:p>
          <a:p>
            <a:r>
              <a:rPr lang="en-US" dirty="0"/>
              <a:t>	 even though none of those cues alone is definitive.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This process is what allows organisms to </a:t>
            </a:r>
            <a:r>
              <a:rPr lang="en-US" i="1" dirty="0"/>
              <a:t>categorize</a:t>
            </a:r>
            <a:r>
              <a:rPr lang="en-US" dirty="0"/>
              <a:t> their experiences</a:t>
            </a:r>
          </a:p>
          <a:p>
            <a:r>
              <a:rPr lang="en-US" dirty="0"/>
              <a:t>	—to form internal groupings that can generalize across different contexts.</a:t>
            </a:r>
          </a:p>
          <a:p>
            <a:r>
              <a:rPr lang="en-US" dirty="0"/>
              <a:t>Once the system can identify those categories, it can use them flexibly, </a:t>
            </a:r>
          </a:p>
          <a:p>
            <a:r>
              <a:rPr lang="en-US" dirty="0"/>
              <a:t>	linking them to context-sensitive behaviors.</a:t>
            </a:r>
          </a:p>
          <a:p>
            <a:r>
              <a:rPr lang="en-US" dirty="0"/>
              <a:t>That’s what turns raw sensory data into </a:t>
            </a:r>
            <a:r>
              <a:rPr lang="en-US" i="1" dirty="0"/>
              <a:t>perception</a:t>
            </a:r>
            <a:r>
              <a:rPr lang="en-US" dirty="0"/>
              <a:t>: </a:t>
            </a:r>
          </a:p>
          <a:p>
            <a:r>
              <a:rPr lang="en-US" dirty="0"/>
              <a:t>	a system that interprets the flux of input as structured, meaningful, and actionable.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3E0D2-F014-F9B4-B7BE-AFAF957CE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2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1D3C1-8266-534B-FF34-6D88C80A7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587090-3627-6F83-BBC6-6A30A8604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1BECA3-0DAE-5775-7A80-24E9184085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Perception and action are not separate stages of processing—they’re part of a single continuous loop.</a:t>
            </a:r>
          </a:p>
          <a:p>
            <a:r>
              <a:rPr lang="en-US" dirty="0"/>
              <a:t>When an organism recognizes a pattern, that recognition guides its movement or behavior.</a:t>
            </a:r>
          </a:p>
          <a:p>
            <a:r>
              <a:rPr lang="en-US" dirty="0"/>
              <a:t>But every movement also changes what it perceives: </a:t>
            </a:r>
          </a:p>
          <a:p>
            <a:r>
              <a:rPr lang="en-US" dirty="0"/>
              <a:t>	turning the head changes the visual field, swimming alters the chemical gradients, </a:t>
            </a:r>
          </a:p>
          <a:p>
            <a:r>
              <a:rPr lang="en-US" dirty="0"/>
              <a:t>	reaching changes what’s within reach.</a:t>
            </a:r>
          </a:p>
          <a:p>
            <a:endParaRPr lang="en-US" dirty="0"/>
          </a:p>
          <a:p>
            <a:r>
              <a:rPr lang="en-US" dirty="0"/>
              <a:t>This feedback loop makes perception inherently </a:t>
            </a:r>
            <a:r>
              <a:rPr lang="en-US" i="1" dirty="0"/>
              <a:t>active</a:t>
            </a:r>
            <a:r>
              <a:rPr lang="en-US" dirty="0"/>
              <a:t>.</a:t>
            </a:r>
          </a:p>
          <a:p>
            <a:r>
              <a:rPr lang="en-US" dirty="0"/>
              <a:t>The organism doesn’t passively receive information—it samples and reshapes its own sensory world.</a:t>
            </a:r>
          </a:p>
          <a:p>
            <a:r>
              <a:rPr lang="en-US" dirty="0"/>
              <a:t>Recognition allows it to interpret what those sensory changes mean in context: </a:t>
            </a:r>
          </a:p>
          <a:p>
            <a:r>
              <a:rPr lang="en-US" dirty="0"/>
              <a:t>	Is this movement bringing me closer to food, or farther from danger?</a:t>
            </a:r>
          </a:p>
          <a:p>
            <a:endParaRPr lang="en-US" dirty="0"/>
          </a:p>
          <a:p>
            <a:r>
              <a:rPr lang="en-US" dirty="0"/>
              <a:t>In this sense, </a:t>
            </a:r>
            <a:r>
              <a:rPr lang="en-US" i="1" dirty="0"/>
              <a:t>pattern recognition</a:t>
            </a:r>
            <a:r>
              <a:rPr lang="en-US" dirty="0"/>
              <a:t> is the glue between sensing and acting.</a:t>
            </a:r>
          </a:p>
          <a:p>
            <a:r>
              <a:rPr lang="en-US" dirty="0"/>
              <a:t>It provides the interpretive layer that allows each new movement to refine perception, </a:t>
            </a:r>
          </a:p>
          <a:p>
            <a:r>
              <a:rPr lang="en-US" dirty="0"/>
              <a:t>	and each new perception to refine movement, </a:t>
            </a:r>
          </a:p>
          <a:p>
            <a:r>
              <a:rPr lang="en-US" dirty="0"/>
              <a:t>	creating an adaptive cycle of understanding and response.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E16D0-E225-5A21-5EA1-29D3B1146F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27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7B81F-D724-0D7C-D86D-8C0146558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E9A653-67AB-67D0-A570-E14FFD595A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36023A-47A6-6914-A9EE-40F6461CD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sensory system operates in a perfectly reliable world.</a:t>
            </a:r>
          </a:p>
          <a:p>
            <a:r>
              <a:rPr lang="en-US" dirty="0"/>
              <a:t>The signals an organism receives—from light, sound, chemical gradients, or touch</a:t>
            </a:r>
          </a:p>
          <a:p>
            <a:r>
              <a:rPr lang="en-US" dirty="0"/>
              <a:t>	—are all shaped by chance fluctuations and environmental interference.</a:t>
            </a:r>
          </a:p>
          <a:p>
            <a:r>
              <a:rPr lang="en-US" dirty="0"/>
              <a:t>Even within the nervous system, </a:t>
            </a:r>
            <a:r>
              <a:rPr lang="en-US" i="1" dirty="0"/>
              <a:t>neurons themselves are noisy</a:t>
            </a:r>
            <a:r>
              <a:rPr lang="en-US" dirty="0"/>
              <a:t>: </a:t>
            </a:r>
          </a:p>
          <a:p>
            <a:r>
              <a:rPr lang="en-US" dirty="0"/>
              <a:t>	the same stimulus can produce slightly different patterns of activity each time.</a:t>
            </a:r>
          </a:p>
          <a:p>
            <a:endParaRPr lang="en-US" dirty="0"/>
          </a:p>
          <a:p>
            <a:r>
              <a:rPr lang="en-US" dirty="0"/>
              <a:t>This means that every act of perception is really a problem of </a:t>
            </a:r>
            <a:r>
              <a:rPr lang="en-US" i="1" dirty="0"/>
              <a:t>decision-making under uncertainty</a:t>
            </a:r>
            <a:r>
              <a:rPr lang="en-US" dirty="0"/>
              <a:t>.</a:t>
            </a:r>
          </a:p>
          <a:p>
            <a:r>
              <a:rPr lang="en-US" dirty="0"/>
              <a:t>An animal can never know for sure whether a faint odor or sudden shadow truly indicates something meaningful.</a:t>
            </a:r>
          </a:p>
          <a:p>
            <a:r>
              <a:rPr lang="en-US" dirty="0"/>
              <a:t>It must constantly make bets—acting as if the world were stable and predictable even when the sensory data are not.</a:t>
            </a:r>
          </a:p>
          <a:p>
            <a:endParaRPr lang="en-US" dirty="0"/>
          </a:p>
          <a:p>
            <a:r>
              <a:rPr lang="en-US" dirty="0"/>
              <a:t>Recognizing patterns in a noisy system requires filtering and averaging across many unreliable signals, </a:t>
            </a:r>
          </a:p>
          <a:p>
            <a:r>
              <a:rPr lang="en-US" dirty="0"/>
              <a:t>	finding the statistical structure that persists despite variability.</a:t>
            </a:r>
          </a:p>
          <a:p>
            <a:r>
              <a:rPr lang="en-US" dirty="0"/>
              <a:t>That’s as true for the brain as it is for any artificial detection system</a:t>
            </a:r>
          </a:p>
          <a:p>
            <a:r>
              <a:rPr lang="en-US" dirty="0"/>
              <a:t>	—it’s the first major computational hurdle that all pattern recognizers must overcome.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DAAA02-013A-7E31-54F1-182A2B2A6A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0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9BA8F-BF67-344F-9BFA-A8262A79BC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0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9571" y="773546"/>
            <a:ext cx="5935859" cy="27202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000" dirty="0">
                <a:latin typeface="Calibri"/>
                <a:cs typeface="Calibri"/>
              </a:rPr>
              <a:t>BCOG 100</a:t>
            </a:r>
            <a:endParaRPr lang="en-US" sz="1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17406" y="3472201"/>
            <a:ext cx="8283862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Pattern Recognition</a:t>
            </a:r>
          </a:p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Lecture 1: The Problem of Pattern Recognition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7BCB3F-D51B-11CA-8A5C-B653C02DD655}"/>
              </a:ext>
            </a:extLst>
          </p:cNvPr>
          <p:cNvSpPr/>
          <p:nvPr/>
        </p:nvSpPr>
        <p:spPr>
          <a:xfrm>
            <a:off x="443346" y="126307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C562F-8F13-2516-D9AF-45E75A96A3C5}"/>
              </a:ext>
            </a:extLst>
          </p:cNvPr>
          <p:cNvSpPr/>
          <p:nvPr/>
        </p:nvSpPr>
        <p:spPr>
          <a:xfrm>
            <a:off x="1505528" y="3248890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052EBC-2E12-F996-BB1F-41F23E64F1BE}"/>
              </a:ext>
            </a:extLst>
          </p:cNvPr>
          <p:cNvSpPr/>
          <p:nvPr/>
        </p:nvSpPr>
        <p:spPr>
          <a:xfrm>
            <a:off x="443345" y="331816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4D7291-4D5A-9593-1D85-950EBFC1FF07}"/>
              </a:ext>
            </a:extLst>
          </p:cNvPr>
          <p:cNvSpPr/>
          <p:nvPr/>
        </p:nvSpPr>
        <p:spPr>
          <a:xfrm>
            <a:off x="443346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91675-03DF-90EE-942D-06C70F754DEE}"/>
              </a:ext>
            </a:extLst>
          </p:cNvPr>
          <p:cNvCxnSpPr/>
          <p:nvPr/>
        </p:nvCxnSpPr>
        <p:spPr>
          <a:xfrm>
            <a:off x="867642" y="2172278"/>
            <a:ext cx="1052944" cy="11106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D74029-D6FE-2938-F6DF-602FCD9AA658}"/>
              </a:ext>
            </a:extLst>
          </p:cNvPr>
          <p:cNvCxnSpPr>
            <a:cxnSpLocks/>
          </p:cNvCxnSpPr>
          <p:nvPr/>
        </p:nvCxnSpPr>
        <p:spPr>
          <a:xfrm>
            <a:off x="879187" y="2172278"/>
            <a:ext cx="25400" cy="11799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831A33E-2612-45D1-F1F0-57371C01F8AB}"/>
              </a:ext>
            </a:extLst>
          </p:cNvPr>
          <p:cNvSpPr/>
          <p:nvPr/>
        </p:nvSpPr>
        <p:spPr>
          <a:xfrm>
            <a:off x="1505528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565D7F4-2920-5911-7086-757F822A07E3}"/>
              </a:ext>
            </a:extLst>
          </p:cNvPr>
          <p:cNvSpPr/>
          <p:nvPr/>
        </p:nvSpPr>
        <p:spPr>
          <a:xfrm>
            <a:off x="2694709" y="524625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6F4CE-E239-70EB-26D3-C8CB8E270185}"/>
              </a:ext>
            </a:extLst>
          </p:cNvPr>
          <p:cNvCxnSpPr>
            <a:cxnSpLocks/>
          </p:cNvCxnSpPr>
          <p:nvPr/>
        </p:nvCxnSpPr>
        <p:spPr>
          <a:xfrm>
            <a:off x="1941369" y="4169641"/>
            <a:ext cx="1168399" cy="10875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27C65-F6C0-78C9-A469-40AAD8018B82}"/>
              </a:ext>
            </a:extLst>
          </p:cNvPr>
          <p:cNvCxnSpPr>
            <a:cxnSpLocks/>
          </p:cNvCxnSpPr>
          <p:nvPr/>
        </p:nvCxnSpPr>
        <p:spPr>
          <a:xfrm flipH="1">
            <a:off x="1955223" y="4158096"/>
            <a:ext cx="9238" cy="108758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7C2072-1E04-8B83-DAA8-B48C97536A6F}"/>
              </a:ext>
            </a:extLst>
          </p:cNvPr>
          <p:cNvCxnSpPr>
            <a:cxnSpLocks/>
          </p:cNvCxnSpPr>
          <p:nvPr/>
        </p:nvCxnSpPr>
        <p:spPr>
          <a:xfrm>
            <a:off x="890732" y="4227368"/>
            <a:ext cx="13855" cy="1018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03B84-85A3-A73B-A8F6-52ECAB38C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C25BED0-E883-37C6-9D4C-A4EAFC6B5D3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B63F07-A32F-C496-3426-E34A31381ADD}"/>
              </a:ext>
            </a:extLst>
          </p:cNvPr>
          <p:cNvSpPr txBox="1"/>
          <p:nvPr/>
        </p:nvSpPr>
        <p:spPr>
          <a:xfrm>
            <a:off x="6225154" y="1846051"/>
            <a:ext cx="59668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Signal Detection Theory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Hit, miss, false alarm, correct rejection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Balance sensitivity and specificity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Ecology sets the optimal trade-off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13B389-2358-6122-133A-47E58357A8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153760"/>
              </p:ext>
            </p:extLst>
          </p:nvPr>
        </p:nvGraphicFramePr>
        <p:xfrm>
          <a:off x="156706" y="1846051"/>
          <a:ext cx="5810141" cy="31658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9104">
                  <a:extLst>
                    <a:ext uri="{9D8B030D-6E8A-4147-A177-3AD203B41FA5}">
                      <a16:colId xmlns:a16="http://schemas.microsoft.com/office/drawing/2014/main" val="16189680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222824163"/>
                    </a:ext>
                  </a:extLst>
                </a:gridCol>
                <a:gridCol w="1410346">
                  <a:extLst>
                    <a:ext uri="{9D8B030D-6E8A-4147-A177-3AD203B41FA5}">
                      <a16:colId xmlns:a16="http://schemas.microsoft.com/office/drawing/2014/main" val="1651868575"/>
                    </a:ext>
                  </a:extLst>
                </a:gridCol>
                <a:gridCol w="1906291">
                  <a:extLst>
                    <a:ext uri="{9D8B030D-6E8A-4147-A177-3AD203B41FA5}">
                      <a16:colId xmlns:a16="http://schemas.microsoft.com/office/drawing/2014/main" val="2854799527"/>
                    </a:ext>
                  </a:extLst>
                </a:gridCol>
              </a:tblGrid>
              <a:tr h="78097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Stimulus There for Real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366726"/>
                  </a:ext>
                </a:extLst>
              </a:tr>
              <a:tr h="780979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8398651"/>
                  </a:ext>
                </a:extLst>
              </a:tr>
              <a:tr h="780979">
                <a:tc rowSpan="2"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Guess That </a:t>
                      </a:r>
                    </a:p>
                    <a:p>
                      <a:pPr algn="r"/>
                      <a:r>
                        <a:rPr lang="en-US" sz="2400" dirty="0"/>
                        <a:t>Stimulus Was There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 Alarm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156216"/>
                  </a:ext>
                </a:extLst>
              </a:tr>
              <a:tr h="780979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Miss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Correct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Rejection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1026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2689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BEC05-75E7-0F3E-3FDC-AAB3474DC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F097259-10B2-46F9-C433-CCDAB6E15CE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905E1C-0C7D-68F0-6FE1-398DD6982C02}"/>
              </a:ext>
            </a:extLst>
          </p:cNvPr>
          <p:cNvSpPr txBox="1"/>
          <p:nvPr/>
        </p:nvSpPr>
        <p:spPr>
          <a:xfrm>
            <a:off x="6834752" y="1846051"/>
            <a:ext cx="535724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Biological Noise Reduction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Population coding averages variability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Converging neurons boost reliability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Statistical pooling increases accuracy</a:t>
            </a:r>
          </a:p>
        </p:txBody>
      </p:sp>
      <p:pic>
        <p:nvPicPr>
          <p:cNvPr id="4098" name="Picture 2" descr="Frontiers | Glomerular Latency Coding in Artificial Olfaction">
            <a:extLst>
              <a:ext uri="{FF2B5EF4-FFF2-40B4-BE49-F238E27FC236}">
                <a16:creationId xmlns:a16="http://schemas.microsoft.com/office/drawing/2014/main" id="{683AA6D9-73B8-FA11-6982-5F047FF3B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81" y="1152363"/>
            <a:ext cx="62230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035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B6A6D-F16E-E29B-0F7D-B0A21F433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5485137-1BF2-60D5-6E5F-614E67D968E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65B7E-B6D2-5929-24E3-B8F48E549115}"/>
              </a:ext>
            </a:extLst>
          </p:cNvPr>
          <p:cNvSpPr txBox="1"/>
          <p:nvPr/>
        </p:nvSpPr>
        <p:spPr>
          <a:xfrm>
            <a:off x="8477573" y="1946058"/>
            <a:ext cx="349497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Discrimination and Generalization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Discrimination separates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Generalization groups variants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Both are essential for survival</a:t>
            </a:r>
          </a:p>
        </p:txBody>
      </p:sp>
      <p:pic>
        <p:nvPicPr>
          <p:cNvPr id="3076" name="Picture 4" descr="Canada Goose">
            <a:extLst>
              <a:ext uri="{FF2B5EF4-FFF2-40B4-BE49-F238E27FC236}">
                <a16:creationId xmlns:a16="http://schemas.microsoft.com/office/drawing/2014/main" id="{A1837A89-80B2-E59C-0A5B-71D20468A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373" y="735162"/>
            <a:ext cx="2509855" cy="250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oose Breast - Smoked Applewood - 1 Lb ...">
            <a:extLst>
              <a:ext uri="{FF2B5EF4-FFF2-40B4-BE49-F238E27FC236}">
                <a16:creationId xmlns:a16="http://schemas.microsoft.com/office/drawing/2014/main" id="{D6B07C1D-4B7C-F498-70C0-001F232D9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" y="574705"/>
            <a:ext cx="28575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White Goose Png - Duck Png, Transparent ...">
            <a:extLst>
              <a:ext uri="{FF2B5EF4-FFF2-40B4-BE49-F238E27FC236}">
                <a16:creationId xmlns:a16="http://schemas.microsoft.com/office/drawing/2014/main" id="{412393C9-6E1B-38A0-6ADB-0B97D82F2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426" y="3458607"/>
            <a:ext cx="2152913" cy="23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Ducks transparent PNG images - StickPNG">
            <a:extLst>
              <a:ext uri="{FF2B5EF4-FFF2-40B4-BE49-F238E27FC236}">
                <a16:creationId xmlns:a16="http://schemas.microsoft.com/office/drawing/2014/main" id="{AAFB706F-A6AF-0269-A4FD-8A4213940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3" y="3458607"/>
            <a:ext cx="2485653" cy="248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Get Duck Pictures PNG Transparent ...">
            <a:extLst>
              <a:ext uri="{FF2B5EF4-FFF2-40B4-BE49-F238E27FC236}">
                <a16:creationId xmlns:a16="http://schemas.microsoft.com/office/drawing/2014/main" id="{86898D06-FE51-BF79-8F59-07807A859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0790" y="3771241"/>
            <a:ext cx="2104410" cy="211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white duck isolated on a transparent ...">
            <a:extLst>
              <a:ext uri="{FF2B5EF4-FFF2-40B4-BE49-F238E27FC236}">
                <a16:creationId xmlns:a16="http://schemas.microsoft.com/office/drawing/2014/main" id="{910F18D7-8CA6-F697-5B44-DE5E205C70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2"/>
          <a:stretch>
            <a:fillRect/>
          </a:stretch>
        </p:blipFill>
        <p:spPr bwMode="auto">
          <a:xfrm>
            <a:off x="3905572" y="821423"/>
            <a:ext cx="1313759" cy="231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47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2C54F-D964-56AA-9229-035C351CE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97940B6F-2A84-8834-8FB6-E0E3B7E7B2C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0DAB8-3399-C766-A859-EC862F500B8B}"/>
              </a:ext>
            </a:extLst>
          </p:cNvPr>
          <p:cNvSpPr txBox="1"/>
          <p:nvPr/>
        </p:nvSpPr>
        <p:spPr>
          <a:xfrm>
            <a:off x="6096000" y="2307394"/>
            <a:ext cx="58115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Simple Sensory Array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Each receptor detects one feature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Input pattern = activity across sensors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Outputs trigger simple 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2F113FD-CC7E-CA38-655E-4E3499B2F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08656"/>
              </p:ext>
            </p:extLst>
          </p:nvPr>
        </p:nvGraphicFramePr>
        <p:xfrm>
          <a:off x="142687" y="750069"/>
          <a:ext cx="1381197" cy="2918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113">
                  <a:extLst>
                    <a:ext uri="{9D8B030D-6E8A-4147-A177-3AD203B41FA5}">
                      <a16:colId xmlns:a16="http://schemas.microsoft.com/office/drawing/2014/main" val="695787051"/>
                    </a:ext>
                  </a:extLst>
                </a:gridCol>
                <a:gridCol w="323084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</a:tblGrid>
              <a:tr h="291890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solidFill>
                            <a:sysClr val="windowText" lastClr="000000"/>
                          </a:solidFill>
                        </a:rPr>
                        <a:t>Receptor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8601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08871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693816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6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811138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060003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824200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7859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1460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32FB129-BBE4-72DA-E05F-3B809965C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992894"/>
              </p:ext>
            </p:extLst>
          </p:nvPr>
        </p:nvGraphicFramePr>
        <p:xfrm>
          <a:off x="2546350" y="1579593"/>
          <a:ext cx="2967668" cy="67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605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  <a:gridCol w="2559063">
                  <a:extLst>
                    <a:ext uri="{9D8B030D-6E8A-4147-A177-3AD203B41FA5}">
                      <a16:colId xmlns:a16="http://schemas.microsoft.com/office/drawing/2014/main" val="1878824924"/>
                    </a:ext>
                  </a:extLst>
                </a:gridCol>
              </a:tblGrid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>
                              <a:lumMod val="10000"/>
                            </a:schemeClr>
                          </a:solidFill>
                        </a:rPr>
                        <a:t>Move Left Actuator (MLA)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Move Right Actuator (MRA)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9548367-F91C-7623-9348-A1EB0D1F27F0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930543"/>
            <a:ext cx="1022466" cy="98433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F1A320-4291-168C-F3A4-DED1EC0CC74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171174"/>
            <a:ext cx="1022466" cy="74369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91C492D-AC55-B7AF-D58B-4E10A39E70FE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427848"/>
            <a:ext cx="1022466" cy="487025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A38D2A-662E-3EB8-92B5-316CCDD279F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695783"/>
            <a:ext cx="1022466" cy="21909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B4FCE71-877E-4F7A-2A15-735B97DA1E06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38617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1B2EB6A-AABC-576E-F7E6-1D6EA6C77FC3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40827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B224C0-993C-5B18-0CE5-C72ECABA4F9B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67056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84F7CB2-1D46-F738-466A-44531FCFF4CC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845746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BB3A476-A6E1-F30E-3954-34EA90E4CE0E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19611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240D0AC-D119-8A1B-142C-AF6E86F7A978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40270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651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3B381-37EE-C5B8-61A8-C35E74C2E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1DFEE0D1-49F1-76CA-3DCC-630FCB7105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C0A73A7-7FFD-1E53-5537-068248FD48D4}"/>
              </a:ext>
            </a:extLst>
          </p:cNvPr>
          <p:cNvGraphicFramePr>
            <a:graphicFrameLocks noGrp="1"/>
          </p:cNvGraphicFramePr>
          <p:nvPr/>
        </p:nvGraphicFramePr>
        <p:xfrm>
          <a:off x="142687" y="750069"/>
          <a:ext cx="1381197" cy="2918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113">
                  <a:extLst>
                    <a:ext uri="{9D8B030D-6E8A-4147-A177-3AD203B41FA5}">
                      <a16:colId xmlns:a16="http://schemas.microsoft.com/office/drawing/2014/main" val="695787051"/>
                    </a:ext>
                  </a:extLst>
                </a:gridCol>
                <a:gridCol w="323084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</a:tblGrid>
              <a:tr h="291890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solidFill>
                            <a:sysClr val="windowText" lastClr="000000"/>
                          </a:solidFill>
                        </a:rPr>
                        <a:t>Receptor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8601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08871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693816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6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811138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060003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824200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7859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1460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C1A146F-67AF-C334-4AA8-AC5226FB6D4C}"/>
              </a:ext>
            </a:extLst>
          </p:cNvPr>
          <p:cNvGraphicFramePr>
            <a:graphicFrameLocks noGrp="1"/>
          </p:cNvGraphicFramePr>
          <p:nvPr/>
        </p:nvGraphicFramePr>
        <p:xfrm>
          <a:off x="2546350" y="1579593"/>
          <a:ext cx="2967668" cy="67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605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  <a:gridCol w="2559063">
                  <a:extLst>
                    <a:ext uri="{9D8B030D-6E8A-4147-A177-3AD203B41FA5}">
                      <a16:colId xmlns:a16="http://schemas.microsoft.com/office/drawing/2014/main" val="1878824924"/>
                    </a:ext>
                  </a:extLst>
                </a:gridCol>
              </a:tblGrid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>
                              <a:lumMod val="10000"/>
                            </a:schemeClr>
                          </a:solidFill>
                        </a:rPr>
                        <a:t>Move Left Actuator (MLA)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Move Right Actuator (MRA)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9ACFE2-6D4C-459D-23EA-654F6AFF5225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930543"/>
            <a:ext cx="1022466" cy="98433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9E72E7C-32E2-6AAE-DE03-31DF6FC1ED6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171174"/>
            <a:ext cx="1022466" cy="74369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87C651-5502-2B5D-7BEC-EC41965D8BD6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427848"/>
            <a:ext cx="1022466" cy="487025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D6C66C1-98CA-07D2-EE7A-04FDA77DF04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695783"/>
            <a:ext cx="1022466" cy="21909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2AFCB9-39A1-306E-F62D-CB8E2F7A19FE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38617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5358B7-ADD1-E24A-1051-BBC3B1D0BD29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40827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F0F0C54-C8F6-41BC-9C1B-129D6EA36223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67056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B52528-D561-4F27-5A2B-B2A619C6293D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845746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9BD7102-AA9D-98D1-F08A-6D6D12718700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19611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42C267A-BC11-A3DD-6BB3-E330D70E2AAE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40270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37690C4-21FB-FA95-AB73-395A9CE6BEF3}"/>
              </a:ext>
            </a:extLst>
          </p:cNvPr>
          <p:cNvSpPr txBox="1"/>
          <p:nvPr/>
        </p:nvSpPr>
        <p:spPr>
          <a:xfrm>
            <a:off x="6058965" y="2146014"/>
            <a:ext cx="58115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From Inputs to Feature Space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Each receptor = one dimension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Pattern = point in high-dimensional space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Categories = regions separated by boundaries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429C3E2-EC6B-AEAD-7B3C-FA26B5543CC6}"/>
              </a:ext>
            </a:extLst>
          </p:cNvPr>
          <p:cNvCxnSpPr>
            <a:cxnSpLocks/>
          </p:cNvCxnSpPr>
          <p:nvPr/>
        </p:nvCxnSpPr>
        <p:spPr>
          <a:xfrm>
            <a:off x="2654179" y="5188534"/>
            <a:ext cx="2044416" cy="0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246AF55-390C-B012-D05A-1527B6262B71}"/>
              </a:ext>
            </a:extLst>
          </p:cNvPr>
          <p:cNvCxnSpPr>
            <a:cxnSpLocks/>
          </p:cNvCxnSpPr>
          <p:nvPr/>
        </p:nvCxnSpPr>
        <p:spPr>
          <a:xfrm flipV="1">
            <a:off x="2671962" y="3534309"/>
            <a:ext cx="0" cy="1633228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94F6D24-2FE3-0E71-D3CA-D982CFCA0D26}"/>
              </a:ext>
            </a:extLst>
          </p:cNvPr>
          <p:cNvCxnSpPr>
            <a:cxnSpLocks/>
          </p:cNvCxnSpPr>
          <p:nvPr/>
        </p:nvCxnSpPr>
        <p:spPr>
          <a:xfrm flipH="1">
            <a:off x="1552413" y="5188534"/>
            <a:ext cx="1101766" cy="846349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8C962146-A583-C18B-F553-A139ACBDBF6E}"/>
              </a:ext>
            </a:extLst>
          </p:cNvPr>
          <p:cNvSpPr txBox="1"/>
          <p:nvPr/>
        </p:nvSpPr>
        <p:spPr>
          <a:xfrm>
            <a:off x="2300559" y="416625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A4A9C1D-FDF0-E3E0-22F4-1537DF820163}"/>
              </a:ext>
            </a:extLst>
          </p:cNvPr>
          <p:cNvSpPr txBox="1"/>
          <p:nvPr/>
        </p:nvSpPr>
        <p:spPr>
          <a:xfrm>
            <a:off x="3603464" y="518420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1990B5D-CB6B-4836-DB01-66F3DE44E46B}"/>
              </a:ext>
            </a:extLst>
          </p:cNvPr>
          <p:cNvSpPr txBox="1"/>
          <p:nvPr/>
        </p:nvSpPr>
        <p:spPr>
          <a:xfrm>
            <a:off x="1639971" y="5355263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R3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AA2D6B64-D0A6-F0DF-0635-1A70C4145987}"/>
              </a:ext>
            </a:extLst>
          </p:cNvPr>
          <p:cNvSpPr/>
          <p:nvPr/>
        </p:nvSpPr>
        <p:spPr>
          <a:xfrm>
            <a:off x="4257329" y="410839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00900A30-1034-E67B-EF46-276CA6B9E25B}"/>
              </a:ext>
            </a:extLst>
          </p:cNvPr>
          <p:cNvSpPr/>
          <p:nvPr/>
        </p:nvSpPr>
        <p:spPr>
          <a:xfrm>
            <a:off x="3911512" y="454636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35C9EC0-BF76-8DB2-24D3-0C9DEF791CED}"/>
              </a:ext>
            </a:extLst>
          </p:cNvPr>
          <p:cNvSpPr/>
          <p:nvPr/>
        </p:nvSpPr>
        <p:spPr>
          <a:xfrm>
            <a:off x="4274024" y="372483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F73FC2EF-CD34-B1E4-3321-32B05D0E3EB4}"/>
              </a:ext>
            </a:extLst>
          </p:cNvPr>
          <p:cNvSpPr/>
          <p:nvPr/>
        </p:nvSpPr>
        <p:spPr>
          <a:xfrm>
            <a:off x="4086876" y="3569602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1B862D1-AAE8-FAF7-42DA-64802DA32E60}"/>
              </a:ext>
            </a:extLst>
          </p:cNvPr>
          <p:cNvSpPr/>
          <p:nvPr/>
        </p:nvSpPr>
        <p:spPr>
          <a:xfrm>
            <a:off x="1962699" y="423176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C8393DAD-5A0D-ABBD-FE21-A539C2DAB4E4}"/>
              </a:ext>
            </a:extLst>
          </p:cNvPr>
          <p:cNvSpPr/>
          <p:nvPr/>
        </p:nvSpPr>
        <p:spPr>
          <a:xfrm>
            <a:off x="4713918" y="369435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30787D79-6487-9DB1-9EBB-35CFF5CF76DE}"/>
              </a:ext>
            </a:extLst>
          </p:cNvPr>
          <p:cNvSpPr/>
          <p:nvPr/>
        </p:nvSpPr>
        <p:spPr>
          <a:xfrm>
            <a:off x="1908401" y="4830850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02F2423-055B-5027-AE7A-3CF59058E6FD}"/>
              </a:ext>
            </a:extLst>
          </p:cNvPr>
          <p:cNvSpPr/>
          <p:nvPr/>
        </p:nvSpPr>
        <p:spPr>
          <a:xfrm>
            <a:off x="2287549" y="394659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6696003C-B8EC-FF7B-BEBA-7730C47DAED4}"/>
              </a:ext>
            </a:extLst>
          </p:cNvPr>
          <p:cNvSpPr/>
          <p:nvPr/>
        </p:nvSpPr>
        <p:spPr>
          <a:xfrm>
            <a:off x="1620459" y="409730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E5F43F3-53ED-0B00-A273-AC441D9B8F56}"/>
              </a:ext>
            </a:extLst>
          </p:cNvPr>
          <p:cNvSpPr/>
          <p:nvPr/>
        </p:nvSpPr>
        <p:spPr>
          <a:xfrm>
            <a:off x="1340102" y="5001327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1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66BDF-0826-5E72-5ABF-9A9C20152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ABD3339-EBAA-3F16-A2B2-AEC5DC48361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62C4E5-3980-A9A7-EB30-3A0700F0F24F}"/>
              </a:ext>
            </a:extLst>
          </p:cNvPr>
          <p:cNvSpPr txBox="1"/>
          <p:nvPr/>
        </p:nvSpPr>
        <p:spPr>
          <a:xfrm>
            <a:off x="6108745" y="2350582"/>
            <a:ext cx="59405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Learning Decision Boundaries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Weights define importance of each feature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Threshold divides outputs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Linear boundary = simple classifier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1C63AB-3F46-C829-EBAE-6068FD8DF582}"/>
              </a:ext>
            </a:extLst>
          </p:cNvPr>
          <p:cNvGraphicFramePr>
            <a:graphicFrameLocks noGrp="1"/>
          </p:cNvGraphicFramePr>
          <p:nvPr/>
        </p:nvGraphicFramePr>
        <p:xfrm>
          <a:off x="142687" y="750069"/>
          <a:ext cx="1381197" cy="2918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113">
                  <a:extLst>
                    <a:ext uri="{9D8B030D-6E8A-4147-A177-3AD203B41FA5}">
                      <a16:colId xmlns:a16="http://schemas.microsoft.com/office/drawing/2014/main" val="695787051"/>
                    </a:ext>
                  </a:extLst>
                </a:gridCol>
                <a:gridCol w="323084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</a:tblGrid>
              <a:tr h="291890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solidFill>
                            <a:sysClr val="windowText" lastClr="000000"/>
                          </a:solidFill>
                        </a:rPr>
                        <a:t>Receptor 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3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8601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088714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5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693816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6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811138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7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060003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8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824200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9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785915"/>
                  </a:ext>
                </a:extLst>
              </a:tr>
              <a:tr h="2918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Receptor 10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1460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AF773CB-C816-3C2F-E6A4-5C3C7771875A}"/>
              </a:ext>
            </a:extLst>
          </p:cNvPr>
          <p:cNvGraphicFramePr>
            <a:graphicFrameLocks noGrp="1"/>
          </p:cNvGraphicFramePr>
          <p:nvPr/>
        </p:nvGraphicFramePr>
        <p:xfrm>
          <a:off x="2546350" y="1579593"/>
          <a:ext cx="2967668" cy="67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605">
                  <a:extLst>
                    <a:ext uri="{9D8B030D-6E8A-4147-A177-3AD203B41FA5}">
                      <a16:colId xmlns:a16="http://schemas.microsoft.com/office/drawing/2014/main" val="995880439"/>
                    </a:ext>
                  </a:extLst>
                </a:gridCol>
                <a:gridCol w="2559063">
                  <a:extLst>
                    <a:ext uri="{9D8B030D-6E8A-4147-A177-3AD203B41FA5}">
                      <a16:colId xmlns:a16="http://schemas.microsoft.com/office/drawing/2014/main" val="1878824924"/>
                    </a:ext>
                  </a:extLst>
                </a:gridCol>
              </a:tblGrid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>
                              <a:lumMod val="10000"/>
                            </a:schemeClr>
                          </a:solidFill>
                        </a:rPr>
                        <a:t>Move Left Actuator (MLA)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582935"/>
                  </a:ext>
                </a:extLst>
              </a:tr>
              <a:tr h="22628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A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Move Right Actuator (MRA)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332354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2E183D2-A07E-DB7A-6910-3A1CB9E9B29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930543"/>
            <a:ext cx="1022466" cy="98433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8C9456B-F156-52DD-63E3-7BA5AE81333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171174"/>
            <a:ext cx="1022466" cy="74369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50017D-DD7B-E204-94E2-C18AFEA3E4DD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427848"/>
            <a:ext cx="1022466" cy="487025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F506270-DD68-34E2-0C9D-0D6A423B062E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523884" y="1695783"/>
            <a:ext cx="1022466" cy="21909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F00E432-1563-164C-5EA9-9F7D1824AB6D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38617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FC5A9E-FD6F-79E8-850F-6B5DED10A87F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40827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4715F9-3155-9B66-9B19-D4A3E29DF807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670560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8D6953A-66C6-7044-BC4E-25863C8BF771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845746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16A0106-AF24-EBA5-6758-5EFD609181FD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196119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6CC30FF-E375-25E9-0154-1AE11121C0DA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523884" y="1914873"/>
            <a:ext cx="1022466" cy="1402701"/>
          </a:xfrm>
          <a:prstGeom prst="straightConnector1">
            <a:avLst/>
          </a:prstGeom>
          <a:ln w="25400">
            <a:solidFill>
              <a:schemeClr val="accent6">
                <a:lumMod val="1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2B0659B-3DAA-BEB7-E64D-0D5485ACB951}"/>
              </a:ext>
            </a:extLst>
          </p:cNvPr>
          <p:cNvCxnSpPr>
            <a:cxnSpLocks/>
          </p:cNvCxnSpPr>
          <p:nvPr/>
        </p:nvCxnSpPr>
        <p:spPr>
          <a:xfrm>
            <a:off x="2654179" y="5188534"/>
            <a:ext cx="2044416" cy="0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69302F3-6576-0080-CDFF-8E4296FF6753}"/>
              </a:ext>
            </a:extLst>
          </p:cNvPr>
          <p:cNvCxnSpPr>
            <a:cxnSpLocks/>
          </p:cNvCxnSpPr>
          <p:nvPr/>
        </p:nvCxnSpPr>
        <p:spPr>
          <a:xfrm flipV="1">
            <a:off x="2671962" y="3534309"/>
            <a:ext cx="0" cy="1633228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EB9999B-3C24-7F15-BD22-33AFD7C816DB}"/>
              </a:ext>
            </a:extLst>
          </p:cNvPr>
          <p:cNvCxnSpPr>
            <a:cxnSpLocks/>
          </p:cNvCxnSpPr>
          <p:nvPr/>
        </p:nvCxnSpPr>
        <p:spPr>
          <a:xfrm flipH="1">
            <a:off x="1552413" y="5188534"/>
            <a:ext cx="1101766" cy="846349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9DCCE67F-C9B0-FE24-03CD-90A8C066A369}"/>
              </a:ext>
            </a:extLst>
          </p:cNvPr>
          <p:cNvSpPr txBox="1"/>
          <p:nvPr/>
        </p:nvSpPr>
        <p:spPr>
          <a:xfrm>
            <a:off x="2300559" y="416625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840EA71-B27F-5ADF-4704-149DE11B8ADC}"/>
              </a:ext>
            </a:extLst>
          </p:cNvPr>
          <p:cNvSpPr txBox="1"/>
          <p:nvPr/>
        </p:nvSpPr>
        <p:spPr>
          <a:xfrm>
            <a:off x="3603464" y="518420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0B05225-6ECB-6C94-D2CD-24D8C47004EF}"/>
              </a:ext>
            </a:extLst>
          </p:cNvPr>
          <p:cNvSpPr txBox="1"/>
          <p:nvPr/>
        </p:nvSpPr>
        <p:spPr>
          <a:xfrm>
            <a:off x="1639971" y="5355263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R3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EE8A4EA7-EA45-245D-F378-CBB897639992}"/>
              </a:ext>
            </a:extLst>
          </p:cNvPr>
          <p:cNvSpPr/>
          <p:nvPr/>
        </p:nvSpPr>
        <p:spPr>
          <a:xfrm>
            <a:off x="4257329" y="410839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C96D2CC-E985-D569-05F5-B6303776F0A4}"/>
              </a:ext>
            </a:extLst>
          </p:cNvPr>
          <p:cNvSpPr/>
          <p:nvPr/>
        </p:nvSpPr>
        <p:spPr>
          <a:xfrm>
            <a:off x="3911512" y="454636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FB9AF98-EB42-97E4-DBAA-ACFEED9408E0}"/>
              </a:ext>
            </a:extLst>
          </p:cNvPr>
          <p:cNvSpPr/>
          <p:nvPr/>
        </p:nvSpPr>
        <p:spPr>
          <a:xfrm>
            <a:off x="4274024" y="372483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A5299BE2-ABF2-5D59-CE10-1B19211A575E}"/>
              </a:ext>
            </a:extLst>
          </p:cNvPr>
          <p:cNvSpPr/>
          <p:nvPr/>
        </p:nvSpPr>
        <p:spPr>
          <a:xfrm>
            <a:off x="4086876" y="3569602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4B949C3-66BC-D63B-FA29-07501EC8C422}"/>
              </a:ext>
            </a:extLst>
          </p:cNvPr>
          <p:cNvSpPr/>
          <p:nvPr/>
        </p:nvSpPr>
        <p:spPr>
          <a:xfrm>
            <a:off x="1962699" y="423176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21E15FEC-3D9F-B5D0-88DA-3C503C4B130A}"/>
              </a:ext>
            </a:extLst>
          </p:cNvPr>
          <p:cNvSpPr/>
          <p:nvPr/>
        </p:nvSpPr>
        <p:spPr>
          <a:xfrm>
            <a:off x="4713918" y="369435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4C877DE-304F-BF91-853E-CDDC9F4F5656}"/>
              </a:ext>
            </a:extLst>
          </p:cNvPr>
          <p:cNvSpPr/>
          <p:nvPr/>
        </p:nvSpPr>
        <p:spPr>
          <a:xfrm>
            <a:off x="1908401" y="4830850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801C0926-75EC-4D4E-0DCA-D6B45709ED78}"/>
              </a:ext>
            </a:extLst>
          </p:cNvPr>
          <p:cNvSpPr/>
          <p:nvPr/>
        </p:nvSpPr>
        <p:spPr>
          <a:xfrm>
            <a:off x="2287549" y="394659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1C25D7C-ABA0-FB07-A759-9F0092CA6B77}"/>
              </a:ext>
            </a:extLst>
          </p:cNvPr>
          <p:cNvSpPr/>
          <p:nvPr/>
        </p:nvSpPr>
        <p:spPr>
          <a:xfrm>
            <a:off x="1620459" y="409730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DDD3B5F-7A99-B7C6-2B4A-C7365F2268FC}"/>
              </a:ext>
            </a:extLst>
          </p:cNvPr>
          <p:cNvSpPr/>
          <p:nvPr/>
        </p:nvSpPr>
        <p:spPr>
          <a:xfrm>
            <a:off x="1340102" y="5001327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6C50B1E-2ABF-D510-5290-81B81C33677C}"/>
              </a:ext>
            </a:extLst>
          </p:cNvPr>
          <p:cNvCxnSpPr>
            <a:cxnSpLocks/>
          </p:cNvCxnSpPr>
          <p:nvPr/>
        </p:nvCxnSpPr>
        <p:spPr>
          <a:xfrm flipV="1">
            <a:off x="853237" y="4350923"/>
            <a:ext cx="4328363" cy="286881"/>
          </a:xfrm>
          <a:prstGeom prst="straightConnector1">
            <a:avLst/>
          </a:prstGeom>
          <a:ln w="63500">
            <a:solidFill>
              <a:schemeClr val="accent6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FB7DDC3-423C-00DC-4914-0901BF62A059}"/>
              </a:ext>
            </a:extLst>
          </p:cNvPr>
          <p:cNvCxnSpPr>
            <a:cxnSpLocks/>
          </p:cNvCxnSpPr>
          <p:nvPr/>
        </p:nvCxnSpPr>
        <p:spPr>
          <a:xfrm flipV="1">
            <a:off x="2741737" y="3429000"/>
            <a:ext cx="816781" cy="2322095"/>
          </a:xfrm>
          <a:prstGeom prst="straightConnector1">
            <a:avLst/>
          </a:prstGeom>
          <a:ln w="63500">
            <a:solidFill>
              <a:schemeClr val="accent6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9538D846-653B-AAD4-301E-91813F0B5EE7}"/>
              </a:ext>
            </a:extLst>
          </p:cNvPr>
          <p:cNvSpPr txBox="1"/>
          <p:nvPr/>
        </p:nvSpPr>
        <p:spPr>
          <a:xfrm>
            <a:off x="2870836" y="3207502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MLA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9997D6E-B4CE-6D5A-26BC-6D9ED487DE92}"/>
              </a:ext>
            </a:extLst>
          </p:cNvPr>
          <p:cNvSpPr txBox="1"/>
          <p:nvPr/>
        </p:nvSpPr>
        <p:spPr>
          <a:xfrm>
            <a:off x="4770465" y="437100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MRA</a:t>
            </a:r>
          </a:p>
        </p:txBody>
      </p:sp>
    </p:spTree>
    <p:extLst>
      <p:ext uri="{BB962C8B-B14F-4D97-AF65-F5344CB8AC3E}">
        <p14:creationId xmlns:p14="http://schemas.microsoft.com/office/powerpoint/2010/main" val="1638870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D66FA-B201-206F-AFFB-685B02A99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11D88685-728E-A367-0FCD-1CF43CE6C9B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4175FA-0D56-54EE-523B-F3D47016C212}"/>
              </a:ext>
            </a:extLst>
          </p:cNvPr>
          <p:cNvSpPr txBox="1"/>
          <p:nvPr/>
        </p:nvSpPr>
        <p:spPr>
          <a:xfrm>
            <a:off x="1549408" y="4291455"/>
            <a:ext cx="97959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When Simple Boundaries Fail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Overlapping cues blur categories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Some rules are nonlinear: XOR (A or B but not both) and Prototypes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Need for multi-layer or hierarchical processing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AC64FAF-891D-85F6-0C22-D8D4B1C6B839}"/>
              </a:ext>
            </a:extLst>
          </p:cNvPr>
          <p:cNvCxnSpPr>
            <a:cxnSpLocks/>
          </p:cNvCxnSpPr>
          <p:nvPr/>
        </p:nvCxnSpPr>
        <p:spPr>
          <a:xfrm>
            <a:off x="1476308" y="2513308"/>
            <a:ext cx="2044416" cy="0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905F03E-A18E-B00F-3B21-760AD75C7B53}"/>
              </a:ext>
            </a:extLst>
          </p:cNvPr>
          <p:cNvCxnSpPr>
            <a:cxnSpLocks/>
          </p:cNvCxnSpPr>
          <p:nvPr/>
        </p:nvCxnSpPr>
        <p:spPr>
          <a:xfrm flipV="1">
            <a:off x="1494091" y="859083"/>
            <a:ext cx="0" cy="1633228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BF3F46F-DBD1-A63A-4826-F1A66BDE202A}"/>
              </a:ext>
            </a:extLst>
          </p:cNvPr>
          <p:cNvCxnSpPr>
            <a:cxnSpLocks/>
          </p:cNvCxnSpPr>
          <p:nvPr/>
        </p:nvCxnSpPr>
        <p:spPr>
          <a:xfrm flipH="1">
            <a:off x="374542" y="2513308"/>
            <a:ext cx="1101766" cy="846349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1DCC6555-5A89-7318-0ABF-25A7D83D198B}"/>
              </a:ext>
            </a:extLst>
          </p:cNvPr>
          <p:cNvSpPr txBox="1"/>
          <p:nvPr/>
        </p:nvSpPr>
        <p:spPr>
          <a:xfrm>
            <a:off x="1122688" y="1491031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D89253D-D966-6FDA-024C-E33386715661}"/>
              </a:ext>
            </a:extLst>
          </p:cNvPr>
          <p:cNvSpPr txBox="1"/>
          <p:nvPr/>
        </p:nvSpPr>
        <p:spPr>
          <a:xfrm>
            <a:off x="2425593" y="2508981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DEDB38F-31E0-626C-2444-D7820CEA04DF}"/>
              </a:ext>
            </a:extLst>
          </p:cNvPr>
          <p:cNvSpPr txBox="1"/>
          <p:nvPr/>
        </p:nvSpPr>
        <p:spPr>
          <a:xfrm>
            <a:off x="462100" y="2680037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R3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1D50538-96F9-2F9C-A72A-148CD24D98D9}"/>
              </a:ext>
            </a:extLst>
          </p:cNvPr>
          <p:cNvSpPr/>
          <p:nvPr/>
        </p:nvSpPr>
        <p:spPr>
          <a:xfrm>
            <a:off x="3079458" y="1433170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224725C-35BD-E3EB-3D82-AAD45CAF8544}"/>
              </a:ext>
            </a:extLst>
          </p:cNvPr>
          <p:cNvSpPr/>
          <p:nvPr/>
        </p:nvSpPr>
        <p:spPr>
          <a:xfrm>
            <a:off x="2733641" y="1871138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BE7A61AA-C3E7-71F8-2F86-BE18CD2CCDB6}"/>
              </a:ext>
            </a:extLst>
          </p:cNvPr>
          <p:cNvSpPr/>
          <p:nvPr/>
        </p:nvSpPr>
        <p:spPr>
          <a:xfrm>
            <a:off x="3096153" y="1049613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9FD6BEF-9C59-E8B9-BBF3-AA558089047D}"/>
              </a:ext>
            </a:extLst>
          </p:cNvPr>
          <p:cNvSpPr/>
          <p:nvPr/>
        </p:nvSpPr>
        <p:spPr>
          <a:xfrm>
            <a:off x="2909005" y="894376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B8BB5C3-FE4E-B850-5120-D197340FEA6B}"/>
              </a:ext>
            </a:extLst>
          </p:cNvPr>
          <p:cNvSpPr/>
          <p:nvPr/>
        </p:nvSpPr>
        <p:spPr>
          <a:xfrm>
            <a:off x="784828" y="1556540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1CAFFE6-7ADF-875A-C3C9-3B5945C3A10F}"/>
              </a:ext>
            </a:extLst>
          </p:cNvPr>
          <p:cNvSpPr/>
          <p:nvPr/>
        </p:nvSpPr>
        <p:spPr>
          <a:xfrm>
            <a:off x="3536047" y="1019133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04B3E25A-4B75-2645-7AA5-3C52E08DDD0C}"/>
              </a:ext>
            </a:extLst>
          </p:cNvPr>
          <p:cNvSpPr/>
          <p:nvPr/>
        </p:nvSpPr>
        <p:spPr>
          <a:xfrm>
            <a:off x="730530" y="215562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4BE5929B-73AF-BE09-D385-227C4A23AD99}"/>
              </a:ext>
            </a:extLst>
          </p:cNvPr>
          <p:cNvSpPr/>
          <p:nvPr/>
        </p:nvSpPr>
        <p:spPr>
          <a:xfrm>
            <a:off x="1109678" y="1271373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E551BFC2-0B5D-6A29-5F31-B61A8725A96D}"/>
              </a:ext>
            </a:extLst>
          </p:cNvPr>
          <p:cNvSpPr/>
          <p:nvPr/>
        </p:nvSpPr>
        <p:spPr>
          <a:xfrm>
            <a:off x="442588" y="1422078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27753467-C19C-92C3-E04B-950675D1423C}"/>
              </a:ext>
            </a:extLst>
          </p:cNvPr>
          <p:cNvSpPr/>
          <p:nvPr/>
        </p:nvSpPr>
        <p:spPr>
          <a:xfrm>
            <a:off x="162231" y="2326101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0BC017FD-7647-34BC-4202-A42EFE9E430C}"/>
              </a:ext>
            </a:extLst>
          </p:cNvPr>
          <p:cNvCxnSpPr>
            <a:cxnSpLocks/>
          </p:cNvCxnSpPr>
          <p:nvPr/>
        </p:nvCxnSpPr>
        <p:spPr>
          <a:xfrm flipV="1">
            <a:off x="1632251" y="642119"/>
            <a:ext cx="698359" cy="2294363"/>
          </a:xfrm>
          <a:prstGeom prst="straightConnector1">
            <a:avLst/>
          </a:prstGeom>
          <a:ln w="63500">
            <a:solidFill>
              <a:schemeClr val="accent6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E2DEC4-CE18-B9A3-B6D2-B582DE5948FE}"/>
              </a:ext>
            </a:extLst>
          </p:cNvPr>
          <p:cNvCxnSpPr>
            <a:cxnSpLocks/>
          </p:cNvCxnSpPr>
          <p:nvPr/>
        </p:nvCxnSpPr>
        <p:spPr>
          <a:xfrm>
            <a:off x="5467532" y="2513308"/>
            <a:ext cx="2044416" cy="0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C553EC-7F25-DBC4-3681-431C5B6DC28B}"/>
              </a:ext>
            </a:extLst>
          </p:cNvPr>
          <p:cNvCxnSpPr>
            <a:cxnSpLocks/>
          </p:cNvCxnSpPr>
          <p:nvPr/>
        </p:nvCxnSpPr>
        <p:spPr>
          <a:xfrm flipV="1">
            <a:off x="5485315" y="859083"/>
            <a:ext cx="0" cy="1633228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D849417-CCCE-2802-34E1-39E8DF0733FF}"/>
              </a:ext>
            </a:extLst>
          </p:cNvPr>
          <p:cNvCxnSpPr>
            <a:cxnSpLocks/>
          </p:cNvCxnSpPr>
          <p:nvPr/>
        </p:nvCxnSpPr>
        <p:spPr>
          <a:xfrm flipH="1">
            <a:off x="4365766" y="2513308"/>
            <a:ext cx="1101766" cy="846349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AEE69F8-979E-626D-B7A6-56106748DAEF}"/>
              </a:ext>
            </a:extLst>
          </p:cNvPr>
          <p:cNvSpPr txBox="1"/>
          <p:nvPr/>
        </p:nvSpPr>
        <p:spPr>
          <a:xfrm>
            <a:off x="5113912" y="1491031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A32F76-2AA6-9862-A680-5E17F5FF999C}"/>
              </a:ext>
            </a:extLst>
          </p:cNvPr>
          <p:cNvSpPr txBox="1"/>
          <p:nvPr/>
        </p:nvSpPr>
        <p:spPr>
          <a:xfrm>
            <a:off x="6416817" y="2508981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AA7D21-1CE2-1608-4642-BC71C129AEC8}"/>
              </a:ext>
            </a:extLst>
          </p:cNvPr>
          <p:cNvSpPr txBox="1"/>
          <p:nvPr/>
        </p:nvSpPr>
        <p:spPr>
          <a:xfrm>
            <a:off x="4453324" y="2680037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8851AA2-F543-4D26-967A-7EA58B619E90}"/>
              </a:ext>
            </a:extLst>
          </p:cNvPr>
          <p:cNvSpPr/>
          <p:nvPr/>
        </p:nvSpPr>
        <p:spPr>
          <a:xfrm>
            <a:off x="7070682" y="1433170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E5ACC99-FB64-4F51-7F08-31C493A249DD}"/>
              </a:ext>
            </a:extLst>
          </p:cNvPr>
          <p:cNvSpPr/>
          <p:nvPr/>
        </p:nvSpPr>
        <p:spPr>
          <a:xfrm>
            <a:off x="4483804" y="2309431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42F333C-989F-6F61-ABAE-3B02F8AF6FBA}"/>
              </a:ext>
            </a:extLst>
          </p:cNvPr>
          <p:cNvSpPr/>
          <p:nvPr/>
        </p:nvSpPr>
        <p:spPr>
          <a:xfrm>
            <a:off x="7087377" y="1049613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45B7A2B-D6DE-5883-C5F1-F7596782ADCB}"/>
              </a:ext>
            </a:extLst>
          </p:cNvPr>
          <p:cNvSpPr/>
          <p:nvPr/>
        </p:nvSpPr>
        <p:spPr>
          <a:xfrm>
            <a:off x="6900229" y="894376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6C60D37-3D9B-4F82-6478-121E974701E0}"/>
              </a:ext>
            </a:extLst>
          </p:cNvPr>
          <p:cNvSpPr/>
          <p:nvPr/>
        </p:nvSpPr>
        <p:spPr>
          <a:xfrm>
            <a:off x="4948222" y="1075758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234260-95FF-8DF9-460F-6D37AC8C2B8D}"/>
              </a:ext>
            </a:extLst>
          </p:cNvPr>
          <p:cNvSpPr/>
          <p:nvPr/>
        </p:nvSpPr>
        <p:spPr>
          <a:xfrm>
            <a:off x="7527271" y="1019133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45F8F44-E06B-0FD9-AA52-E05DD26C4CEA}"/>
              </a:ext>
            </a:extLst>
          </p:cNvPr>
          <p:cNvSpPr/>
          <p:nvPr/>
        </p:nvSpPr>
        <p:spPr>
          <a:xfrm>
            <a:off x="4783187" y="158227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ADF18E0-A4E0-DA38-974C-A0CF21996E15}"/>
              </a:ext>
            </a:extLst>
          </p:cNvPr>
          <p:cNvSpPr/>
          <p:nvPr/>
        </p:nvSpPr>
        <p:spPr>
          <a:xfrm>
            <a:off x="4604077" y="1329748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B5347BF-1BD4-CF78-A37F-FD73733947DF}"/>
              </a:ext>
            </a:extLst>
          </p:cNvPr>
          <p:cNvSpPr/>
          <p:nvPr/>
        </p:nvSpPr>
        <p:spPr>
          <a:xfrm>
            <a:off x="4557357" y="90996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B25DDC1-974E-6C09-13B2-46C272277DB3}"/>
              </a:ext>
            </a:extLst>
          </p:cNvPr>
          <p:cNvSpPr/>
          <p:nvPr/>
        </p:nvSpPr>
        <p:spPr>
          <a:xfrm>
            <a:off x="4200710" y="149083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D8E8BD5-3754-3334-80B8-C5E0BEF7EC92}"/>
              </a:ext>
            </a:extLst>
          </p:cNvPr>
          <p:cNvCxnSpPr>
            <a:cxnSpLocks/>
          </p:cNvCxnSpPr>
          <p:nvPr/>
        </p:nvCxnSpPr>
        <p:spPr>
          <a:xfrm flipV="1">
            <a:off x="5623475" y="642119"/>
            <a:ext cx="698359" cy="2294363"/>
          </a:xfrm>
          <a:prstGeom prst="straightConnector1">
            <a:avLst/>
          </a:prstGeom>
          <a:ln w="63500">
            <a:solidFill>
              <a:schemeClr val="accent6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BAE3E32-65B6-302B-AF61-CCFCEE4A9E70}"/>
              </a:ext>
            </a:extLst>
          </p:cNvPr>
          <p:cNvCxnSpPr>
            <a:cxnSpLocks/>
          </p:cNvCxnSpPr>
          <p:nvPr/>
        </p:nvCxnSpPr>
        <p:spPr>
          <a:xfrm>
            <a:off x="9487978" y="2340057"/>
            <a:ext cx="2044416" cy="0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E739A0C-393B-E61F-3988-B175928CA5AE}"/>
              </a:ext>
            </a:extLst>
          </p:cNvPr>
          <p:cNvCxnSpPr>
            <a:cxnSpLocks/>
          </p:cNvCxnSpPr>
          <p:nvPr/>
        </p:nvCxnSpPr>
        <p:spPr>
          <a:xfrm flipV="1">
            <a:off x="9505761" y="685832"/>
            <a:ext cx="0" cy="1633228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B495A86-0A6A-FB26-F8AC-1E9ABAD02D36}"/>
              </a:ext>
            </a:extLst>
          </p:cNvPr>
          <p:cNvCxnSpPr>
            <a:cxnSpLocks/>
          </p:cNvCxnSpPr>
          <p:nvPr/>
        </p:nvCxnSpPr>
        <p:spPr>
          <a:xfrm flipH="1">
            <a:off x="8386212" y="2340057"/>
            <a:ext cx="1101766" cy="846349"/>
          </a:xfrm>
          <a:prstGeom prst="straightConnector1">
            <a:avLst/>
          </a:prstGeom>
          <a:ln w="38100">
            <a:solidFill>
              <a:schemeClr val="accent6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D34EDB7-3BA0-0985-08A1-5AC918E3EA42}"/>
              </a:ext>
            </a:extLst>
          </p:cNvPr>
          <p:cNvSpPr txBox="1"/>
          <p:nvPr/>
        </p:nvSpPr>
        <p:spPr>
          <a:xfrm>
            <a:off x="9134358" y="131778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7ECDA1-BCB9-D39A-E471-77656EEC9282}"/>
              </a:ext>
            </a:extLst>
          </p:cNvPr>
          <p:cNvSpPr txBox="1"/>
          <p:nvPr/>
        </p:nvSpPr>
        <p:spPr>
          <a:xfrm>
            <a:off x="10437263" y="233573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813892-B951-A028-D308-6188CF7A730C}"/>
              </a:ext>
            </a:extLst>
          </p:cNvPr>
          <p:cNvSpPr txBox="1"/>
          <p:nvPr/>
        </p:nvSpPr>
        <p:spPr>
          <a:xfrm>
            <a:off x="8473770" y="2506786"/>
            <a:ext cx="4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R3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86316D8-AA23-B7F5-A4E9-2105163B697D}"/>
              </a:ext>
            </a:extLst>
          </p:cNvPr>
          <p:cNvSpPr/>
          <p:nvPr/>
        </p:nvSpPr>
        <p:spPr>
          <a:xfrm>
            <a:off x="11091128" y="1259919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066CC9A-6746-4B50-E092-B2D105585362}"/>
              </a:ext>
            </a:extLst>
          </p:cNvPr>
          <p:cNvSpPr/>
          <p:nvPr/>
        </p:nvSpPr>
        <p:spPr>
          <a:xfrm>
            <a:off x="9505761" y="3295778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A8A3082-9504-C4AC-8B73-4587E4715DF3}"/>
              </a:ext>
            </a:extLst>
          </p:cNvPr>
          <p:cNvSpPr/>
          <p:nvPr/>
        </p:nvSpPr>
        <p:spPr>
          <a:xfrm>
            <a:off x="10845897" y="1030142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256246B-4347-D0F8-DD80-9F0B4F353EEF}"/>
              </a:ext>
            </a:extLst>
          </p:cNvPr>
          <p:cNvSpPr/>
          <p:nvPr/>
        </p:nvSpPr>
        <p:spPr>
          <a:xfrm>
            <a:off x="8502939" y="829611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933D982-D77E-42B9-2F8B-8E536F9DB148}"/>
              </a:ext>
            </a:extLst>
          </p:cNvPr>
          <p:cNvSpPr/>
          <p:nvPr/>
        </p:nvSpPr>
        <p:spPr>
          <a:xfrm>
            <a:off x="9730911" y="2092900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39518D5-57CC-0AFF-A8AD-099769ECCF0D}"/>
              </a:ext>
            </a:extLst>
          </p:cNvPr>
          <p:cNvSpPr/>
          <p:nvPr/>
        </p:nvSpPr>
        <p:spPr>
          <a:xfrm>
            <a:off x="9129981" y="954368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C6EC15C-CCAC-510B-D45E-19B75F55ABCF}"/>
              </a:ext>
            </a:extLst>
          </p:cNvPr>
          <p:cNvSpPr/>
          <p:nvPr/>
        </p:nvSpPr>
        <p:spPr>
          <a:xfrm>
            <a:off x="9967643" y="2338756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9715F9E-77C5-A501-0027-34D3C79756F4}"/>
              </a:ext>
            </a:extLst>
          </p:cNvPr>
          <p:cNvSpPr/>
          <p:nvPr/>
        </p:nvSpPr>
        <p:spPr>
          <a:xfrm>
            <a:off x="10004329" y="1633179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C3CB323-0352-F2DE-3B73-7D883C05D9F3}"/>
              </a:ext>
            </a:extLst>
          </p:cNvPr>
          <p:cNvSpPr/>
          <p:nvPr/>
        </p:nvSpPr>
        <p:spPr>
          <a:xfrm>
            <a:off x="9477345" y="1783943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F7C9542-89BE-8362-10C6-D032E75B1ACB}"/>
              </a:ext>
            </a:extLst>
          </p:cNvPr>
          <p:cNvSpPr/>
          <p:nvPr/>
        </p:nvSpPr>
        <p:spPr>
          <a:xfrm>
            <a:off x="9366759" y="2164050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57F799A-76C0-A7F3-3066-FBF75715270D}"/>
              </a:ext>
            </a:extLst>
          </p:cNvPr>
          <p:cNvCxnSpPr>
            <a:cxnSpLocks/>
          </p:cNvCxnSpPr>
          <p:nvPr/>
        </p:nvCxnSpPr>
        <p:spPr>
          <a:xfrm flipV="1">
            <a:off x="8584415" y="1075758"/>
            <a:ext cx="1560502" cy="2056099"/>
          </a:xfrm>
          <a:prstGeom prst="straightConnector1">
            <a:avLst/>
          </a:prstGeom>
          <a:ln w="63500">
            <a:solidFill>
              <a:schemeClr val="accent6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356893D5-3599-4DF5-CA33-53D89540037F}"/>
              </a:ext>
            </a:extLst>
          </p:cNvPr>
          <p:cNvSpPr/>
          <p:nvPr/>
        </p:nvSpPr>
        <p:spPr>
          <a:xfrm>
            <a:off x="9038541" y="2996592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5D41D38-20C2-FE81-8F70-CE9DE53DED4E}"/>
              </a:ext>
            </a:extLst>
          </p:cNvPr>
          <p:cNvSpPr/>
          <p:nvPr/>
        </p:nvSpPr>
        <p:spPr>
          <a:xfrm>
            <a:off x="9282381" y="1106768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E262331-06DA-A42A-538B-3D1E792C5821}"/>
              </a:ext>
            </a:extLst>
          </p:cNvPr>
          <p:cNvSpPr/>
          <p:nvPr/>
        </p:nvSpPr>
        <p:spPr>
          <a:xfrm>
            <a:off x="10671262" y="1431707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630014E-2EDA-E14F-0F7C-8C913A18B1B3}"/>
              </a:ext>
            </a:extLst>
          </p:cNvPr>
          <p:cNvSpPr/>
          <p:nvPr/>
        </p:nvSpPr>
        <p:spPr>
          <a:xfrm>
            <a:off x="4421197" y="2640207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7115637-A39A-3257-C90C-42487E640A2A}"/>
              </a:ext>
            </a:extLst>
          </p:cNvPr>
          <p:cNvSpPr/>
          <p:nvPr/>
        </p:nvSpPr>
        <p:spPr>
          <a:xfrm>
            <a:off x="5067635" y="2304690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0DA75AC-854C-5835-43D6-11A4977D349A}"/>
              </a:ext>
            </a:extLst>
          </p:cNvPr>
          <p:cNvSpPr/>
          <p:nvPr/>
        </p:nvSpPr>
        <p:spPr>
          <a:xfrm>
            <a:off x="4941004" y="2766631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59B5058-2F69-1FFF-A7BE-E7F6FCDAD6EC}"/>
              </a:ext>
            </a:extLst>
          </p:cNvPr>
          <p:cNvSpPr/>
          <p:nvPr/>
        </p:nvSpPr>
        <p:spPr>
          <a:xfrm>
            <a:off x="5093404" y="2919031"/>
            <a:ext cx="182880" cy="18288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36B4B78-8032-3774-7196-79E0F7712EE8}"/>
              </a:ext>
            </a:extLst>
          </p:cNvPr>
          <p:cNvSpPr/>
          <p:nvPr/>
        </p:nvSpPr>
        <p:spPr>
          <a:xfrm>
            <a:off x="7254966" y="2171214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F18AC79-902F-F180-A776-FA7086BB5146}"/>
              </a:ext>
            </a:extLst>
          </p:cNvPr>
          <p:cNvSpPr/>
          <p:nvPr/>
        </p:nvSpPr>
        <p:spPr>
          <a:xfrm>
            <a:off x="7043357" y="2959041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4783B57-66B4-9B26-A686-CCD152CE4ED1}"/>
              </a:ext>
            </a:extLst>
          </p:cNvPr>
          <p:cNvSpPr/>
          <p:nvPr/>
        </p:nvSpPr>
        <p:spPr>
          <a:xfrm>
            <a:off x="6864247" y="2706513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D2F5A1D-A3F7-6831-EADE-1C2A1A5B196C}"/>
              </a:ext>
            </a:extLst>
          </p:cNvPr>
          <p:cNvSpPr/>
          <p:nvPr/>
        </p:nvSpPr>
        <p:spPr>
          <a:xfrm>
            <a:off x="6817527" y="2286731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40D7E05-7848-77EA-426D-F719F188B341}"/>
              </a:ext>
            </a:extLst>
          </p:cNvPr>
          <p:cNvSpPr/>
          <p:nvPr/>
        </p:nvSpPr>
        <p:spPr>
          <a:xfrm>
            <a:off x="7636656" y="2742972"/>
            <a:ext cx="182880" cy="182880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003DF8F-E2B7-FA23-7728-3AB26E959994}"/>
              </a:ext>
            </a:extLst>
          </p:cNvPr>
          <p:cNvSpPr txBox="1"/>
          <p:nvPr/>
        </p:nvSpPr>
        <p:spPr>
          <a:xfrm>
            <a:off x="970910" y="3659783"/>
            <a:ext cx="1938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Linearly Separable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AF8987C-2443-30C7-CA4B-475D7D01B37E}"/>
              </a:ext>
            </a:extLst>
          </p:cNvPr>
          <p:cNvSpPr txBox="1"/>
          <p:nvPr/>
        </p:nvSpPr>
        <p:spPr>
          <a:xfrm>
            <a:off x="5828585" y="3657257"/>
            <a:ext cx="588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XOR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68A769D-BD6B-98E8-5FAF-4ACF75C6651D}"/>
              </a:ext>
            </a:extLst>
          </p:cNvPr>
          <p:cNvSpPr txBox="1"/>
          <p:nvPr/>
        </p:nvSpPr>
        <p:spPr>
          <a:xfrm>
            <a:off x="9336217" y="3659783"/>
            <a:ext cx="1139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3798199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FE76C-9410-A79E-9754-A52C49C4B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BA4A6A1-FBCD-86EA-E3A0-CBB9308D077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Logical Computation in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6B3721-4E20-BDA2-48D9-29D4119ED3B7}"/>
              </a:ext>
            </a:extLst>
          </p:cNvPr>
          <p:cNvSpPr txBox="1"/>
          <p:nvPr/>
        </p:nvSpPr>
        <p:spPr>
          <a:xfrm>
            <a:off x="86299" y="664576"/>
            <a:ext cx="11837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Logical OR Neural Circuit</a:t>
            </a:r>
            <a:endParaRPr lang="en-US" sz="2200" b="1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600C1F-0EC2-03A2-FF50-726E9692A787}"/>
              </a:ext>
            </a:extLst>
          </p:cNvPr>
          <p:cNvGrpSpPr/>
          <p:nvPr/>
        </p:nvGrpSpPr>
        <p:grpSpPr>
          <a:xfrm>
            <a:off x="197860" y="1259101"/>
            <a:ext cx="5218028" cy="2922524"/>
            <a:chOff x="2238198" y="1196380"/>
            <a:chExt cx="5218028" cy="2922524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E00CFAF-D0E6-5F97-98FA-0B5FDA07ECAD}"/>
                </a:ext>
              </a:extLst>
            </p:cNvPr>
            <p:cNvCxnSpPr>
              <a:cxnSpLocks/>
              <a:stCxn id="9" idx="6"/>
              <a:endCxn id="6" idx="2"/>
            </p:cNvCxnSpPr>
            <p:nvPr/>
          </p:nvCxnSpPr>
          <p:spPr>
            <a:xfrm flipV="1">
              <a:off x="3152598" y="1653580"/>
              <a:ext cx="752821" cy="200812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9D98135-31A5-91F3-1116-C1085D9D396A}"/>
                </a:ext>
              </a:extLst>
            </p:cNvPr>
            <p:cNvGrpSpPr/>
            <p:nvPr/>
          </p:nvGrpSpPr>
          <p:grpSpPr>
            <a:xfrm>
              <a:off x="2238198" y="1196380"/>
              <a:ext cx="5218028" cy="2922524"/>
              <a:chOff x="165152" y="1249351"/>
              <a:chExt cx="5218028" cy="2922524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1FB6E8D-5D36-20FD-89D7-BFC3F0EB53CA}"/>
                  </a:ext>
                </a:extLst>
              </p:cNvPr>
              <p:cNvSpPr/>
              <p:nvPr/>
            </p:nvSpPr>
            <p:spPr>
              <a:xfrm>
                <a:off x="1832373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z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582F0CB-D6CF-67CF-DB31-2FF8156E8C58}"/>
                  </a:ext>
                </a:extLst>
              </p:cNvPr>
              <p:cNvSpPr/>
              <p:nvPr/>
            </p:nvSpPr>
            <p:spPr>
              <a:xfrm>
                <a:off x="185622" y="2253413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E4676AB5-301B-7B88-DEA6-F9C934692125}"/>
                  </a:ext>
                </a:extLst>
              </p:cNvPr>
              <p:cNvSpPr/>
              <p:nvPr/>
            </p:nvSpPr>
            <p:spPr>
              <a:xfrm>
                <a:off x="202577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0</a:t>
                </a:r>
                <a:r>
                  <a:rPr lang="en-US" sz="2400" dirty="0">
                    <a:solidFill>
                      <a:schemeClr val="bg1"/>
                    </a:solidFill>
                  </a:rPr>
                  <a:t>=1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8B905971-C81A-AF58-1DCC-E1372DB0CF8A}"/>
                  </a:ext>
                </a:extLst>
              </p:cNvPr>
              <p:cNvSpPr/>
              <p:nvPr/>
            </p:nvSpPr>
            <p:spPr>
              <a:xfrm>
                <a:off x="165152" y="3257475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FDF5108-B999-C767-C688-C8933C779728}"/>
                  </a:ext>
                </a:extLst>
              </p:cNvPr>
              <p:cNvCxnSpPr>
                <a:cxnSpLocks/>
                <a:stCxn id="8" idx="6"/>
                <a:endCxn id="6" idx="2"/>
              </p:cNvCxnSpPr>
              <p:nvPr/>
            </p:nvCxnSpPr>
            <p:spPr>
              <a:xfrm>
                <a:off x="1116977" y="1706551"/>
                <a:ext cx="715396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754449E3-32B0-D4CB-61F3-EBDD22D9C376}"/>
                  </a:ext>
                </a:extLst>
              </p:cNvPr>
              <p:cNvCxnSpPr>
                <a:cxnSpLocks/>
                <a:stCxn id="7" idx="6"/>
                <a:endCxn id="6" idx="2"/>
              </p:cNvCxnSpPr>
              <p:nvPr/>
            </p:nvCxnSpPr>
            <p:spPr>
              <a:xfrm flipV="1">
                <a:off x="1100022" y="1706551"/>
                <a:ext cx="732351" cy="1004062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DE5A55EA-0D93-E0A6-1BDD-8A65CFC18AC0}"/>
                  </a:ext>
                </a:extLst>
              </p:cNvPr>
              <p:cNvCxnSpPr>
                <a:cxnSpLocks/>
                <a:stCxn id="6" idx="6"/>
                <a:endCxn id="5" idx="2"/>
              </p:cNvCxnSpPr>
              <p:nvPr/>
            </p:nvCxnSpPr>
            <p:spPr>
              <a:xfrm>
                <a:off x="2746773" y="1706551"/>
                <a:ext cx="490321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2FC08001-C731-8943-57AF-225477A7CED5}"/>
                  </a:ext>
                </a:extLst>
              </p:cNvPr>
              <p:cNvCxnSpPr>
                <a:cxnSpLocks/>
                <a:stCxn id="5" idx="6"/>
                <a:endCxn id="28" idx="2"/>
              </p:cNvCxnSpPr>
              <p:nvPr/>
            </p:nvCxnSpPr>
            <p:spPr>
              <a:xfrm>
                <a:off x="4151494" y="1706551"/>
                <a:ext cx="317286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D31B1610-3AB1-7923-5D52-E544EF6A8BCC}"/>
                  </a:ext>
                </a:extLst>
              </p:cNvPr>
              <p:cNvSpPr/>
              <p:nvPr/>
            </p:nvSpPr>
            <p:spPr>
              <a:xfrm>
                <a:off x="4468780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y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F95D9F2-A1A3-3551-3B20-26C44DF0D839}"/>
                  </a:ext>
                </a:extLst>
              </p:cNvPr>
              <p:cNvGrpSpPr/>
              <p:nvPr/>
            </p:nvGrpSpPr>
            <p:grpSpPr>
              <a:xfrm>
                <a:off x="3237094" y="1249351"/>
                <a:ext cx="914400" cy="914400"/>
                <a:chOff x="5396451" y="3634947"/>
                <a:chExt cx="1051560" cy="1051560"/>
              </a:xfrm>
            </p:grpSpPr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30F7225E-614F-4DB3-1C26-DA742F7FEED6}"/>
                    </a:ext>
                  </a:extLst>
                </p:cNvPr>
                <p:cNvSpPr/>
                <p:nvPr/>
              </p:nvSpPr>
              <p:spPr>
                <a:xfrm>
                  <a:off x="5396451" y="3634947"/>
                  <a:ext cx="1051560" cy="1051560"/>
                </a:xfrm>
                <a:prstGeom prst="ellipse">
                  <a:avLst/>
                </a:prstGeom>
                <a:solidFill>
                  <a:srgbClr val="FE542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46E263C8-72B7-3B58-502B-BD01FBA57E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17286" b="20097"/>
                <a:stretch>
                  <a:fillRect/>
                </a:stretch>
              </p:blipFill>
              <p:spPr>
                <a:xfrm>
                  <a:off x="5591879" y="3843896"/>
                  <a:ext cx="619081" cy="653557"/>
                </a:xfrm>
                <a:prstGeom prst="rect">
                  <a:avLst/>
                </a:prstGeom>
              </p:spPr>
            </p:pic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71D9004-A458-BF9C-9616-476A37F0389E}"/>
                  </a:ext>
                </a:extLst>
              </p:cNvPr>
              <p:cNvSpPr txBox="1"/>
              <p:nvPr/>
            </p:nvSpPr>
            <p:spPr>
              <a:xfrm>
                <a:off x="1227561" y="1343971"/>
                <a:ext cx="408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80FADB1-DA27-E2B4-5C60-B5572B6B0111}"/>
                  </a:ext>
                </a:extLst>
              </p:cNvPr>
              <p:cNvSpPr txBox="1"/>
              <p:nvPr/>
            </p:nvSpPr>
            <p:spPr>
              <a:xfrm>
                <a:off x="992633" y="2085261"/>
                <a:ext cx="6147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E1AA62D-B9DC-0A3E-ACF6-90CB3D6088C8}"/>
                  </a:ext>
                </a:extLst>
              </p:cNvPr>
              <p:cNvSpPr txBox="1"/>
              <p:nvPr/>
            </p:nvSpPr>
            <p:spPr>
              <a:xfrm>
                <a:off x="815459" y="3071912"/>
                <a:ext cx="6147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2</a:t>
                </a:r>
              </a:p>
            </p:txBody>
          </p:sp>
        </p:grpSp>
      </p:grp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2BFDC448-08C5-6412-8C45-FEF791C6217E}"/>
              </a:ext>
            </a:extLst>
          </p:cNvPr>
          <p:cNvGraphicFramePr>
            <a:graphicFrameLocks noGrp="1"/>
          </p:cNvGraphicFramePr>
          <p:nvPr/>
        </p:nvGraphicFramePr>
        <p:xfrm>
          <a:off x="2047130" y="3615660"/>
          <a:ext cx="3221650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4330">
                  <a:extLst>
                    <a:ext uri="{9D8B030D-6E8A-4147-A177-3AD203B41FA5}">
                      <a16:colId xmlns:a16="http://schemas.microsoft.com/office/drawing/2014/main" val="671212880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407063218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377292297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1420174902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1250136169"/>
                    </a:ext>
                  </a:extLst>
                </a:gridCol>
              </a:tblGrid>
              <a:tr h="2371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17271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.018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369601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.998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293718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.998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177746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.999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1035024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C75F1860-DF64-BB37-B891-75957C2A09C2}"/>
              </a:ext>
            </a:extLst>
          </p:cNvPr>
          <p:cNvGraphicFramePr>
            <a:graphicFrameLocks noGrp="1"/>
          </p:cNvGraphicFramePr>
          <p:nvPr/>
        </p:nvGraphicFramePr>
        <p:xfrm>
          <a:off x="6158992" y="1350541"/>
          <a:ext cx="5668370" cy="4401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2690">
                  <a:extLst>
                    <a:ext uri="{9D8B030D-6E8A-4147-A177-3AD203B41FA5}">
                      <a16:colId xmlns:a16="http://schemas.microsoft.com/office/drawing/2014/main" val="315405830"/>
                    </a:ext>
                  </a:extLst>
                </a:gridCol>
                <a:gridCol w="1304445">
                  <a:extLst>
                    <a:ext uri="{9D8B030D-6E8A-4147-A177-3AD203B41FA5}">
                      <a16:colId xmlns:a16="http://schemas.microsoft.com/office/drawing/2014/main" val="2379444623"/>
                    </a:ext>
                  </a:extLst>
                </a:gridCol>
                <a:gridCol w="1124142">
                  <a:extLst>
                    <a:ext uri="{9D8B030D-6E8A-4147-A177-3AD203B41FA5}">
                      <a16:colId xmlns:a16="http://schemas.microsoft.com/office/drawing/2014/main" val="296770033"/>
                    </a:ext>
                  </a:extLst>
                </a:gridCol>
                <a:gridCol w="1417093">
                  <a:extLst>
                    <a:ext uri="{9D8B030D-6E8A-4147-A177-3AD203B41FA5}">
                      <a16:colId xmlns:a16="http://schemas.microsoft.com/office/drawing/2014/main" val="874887623"/>
                    </a:ext>
                  </a:extLst>
                </a:gridCol>
              </a:tblGrid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Neuron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x*b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62373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0</a:t>
                      </a:r>
                      <a:r>
                        <a:rPr lang="en-US" sz="24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57131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53308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anchor="ctr">
                    <a:solidFill>
                      <a:srgbClr val="FF7E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3530068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0427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y=sigmoid(z)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0.998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432465"/>
                  </a:ext>
                </a:extLst>
              </a:tr>
            </a:tbl>
          </a:graphicData>
        </a:graphic>
      </p:graphicFrame>
      <p:graphicFrame>
        <p:nvGraphicFramePr>
          <p:cNvPr id="47" name="Table 46">
            <a:extLst>
              <a:ext uri="{FF2B5EF4-FFF2-40B4-BE49-F238E27FC236}">
                <a16:creationId xmlns:a16="http://schemas.microsoft.com/office/drawing/2014/main" id="{61A51C22-AB85-93B9-0ECB-C82B1E64EF28}"/>
              </a:ext>
            </a:extLst>
          </p:cNvPr>
          <p:cNvGraphicFramePr>
            <a:graphicFrameLocks noGrp="1"/>
          </p:cNvGraphicFramePr>
          <p:nvPr/>
        </p:nvGraphicFramePr>
        <p:xfrm>
          <a:off x="2064670" y="2630701"/>
          <a:ext cx="1924035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1345">
                  <a:extLst>
                    <a:ext uri="{9D8B030D-6E8A-4147-A177-3AD203B41FA5}">
                      <a16:colId xmlns:a16="http://schemas.microsoft.com/office/drawing/2014/main" val="671212880"/>
                    </a:ext>
                  </a:extLst>
                </a:gridCol>
                <a:gridCol w="641345">
                  <a:extLst>
                    <a:ext uri="{9D8B030D-6E8A-4147-A177-3AD203B41FA5}">
                      <a16:colId xmlns:a16="http://schemas.microsoft.com/office/drawing/2014/main" val="4070632186"/>
                    </a:ext>
                  </a:extLst>
                </a:gridCol>
                <a:gridCol w="641345">
                  <a:extLst>
                    <a:ext uri="{9D8B030D-6E8A-4147-A177-3AD203B41FA5}">
                      <a16:colId xmlns:a16="http://schemas.microsoft.com/office/drawing/2014/main" val="3772922976"/>
                    </a:ext>
                  </a:extLst>
                </a:gridCol>
              </a:tblGrid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682763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172719"/>
                  </a:ext>
                </a:extLst>
              </a:tr>
            </a:tbl>
          </a:graphicData>
        </a:graphic>
      </p:graphicFrame>
      <p:graphicFrame>
        <p:nvGraphicFramePr>
          <p:cNvPr id="66" name="Table 65">
            <a:extLst>
              <a:ext uri="{FF2B5EF4-FFF2-40B4-BE49-F238E27FC236}">
                <a16:creationId xmlns:a16="http://schemas.microsoft.com/office/drawing/2014/main" id="{AB6D611F-0DF0-861F-98CB-F58D62C36638}"/>
              </a:ext>
            </a:extLst>
          </p:cNvPr>
          <p:cNvGraphicFramePr>
            <a:graphicFrameLocks noGrp="1"/>
          </p:cNvGraphicFramePr>
          <p:nvPr/>
        </p:nvGraphicFramePr>
        <p:xfrm>
          <a:off x="6140288" y="1350541"/>
          <a:ext cx="5668370" cy="4401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2690">
                  <a:extLst>
                    <a:ext uri="{9D8B030D-6E8A-4147-A177-3AD203B41FA5}">
                      <a16:colId xmlns:a16="http://schemas.microsoft.com/office/drawing/2014/main" val="315405830"/>
                    </a:ext>
                  </a:extLst>
                </a:gridCol>
                <a:gridCol w="1304445">
                  <a:extLst>
                    <a:ext uri="{9D8B030D-6E8A-4147-A177-3AD203B41FA5}">
                      <a16:colId xmlns:a16="http://schemas.microsoft.com/office/drawing/2014/main" val="2379444623"/>
                    </a:ext>
                  </a:extLst>
                </a:gridCol>
                <a:gridCol w="1124142">
                  <a:extLst>
                    <a:ext uri="{9D8B030D-6E8A-4147-A177-3AD203B41FA5}">
                      <a16:colId xmlns:a16="http://schemas.microsoft.com/office/drawing/2014/main" val="296770033"/>
                    </a:ext>
                  </a:extLst>
                </a:gridCol>
                <a:gridCol w="1417093">
                  <a:extLst>
                    <a:ext uri="{9D8B030D-6E8A-4147-A177-3AD203B41FA5}">
                      <a16:colId xmlns:a16="http://schemas.microsoft.com/office/drawing/2014/main" val="874887623"/>
                    </a:ext>
                  </a:extLst>
                </a:gridCol>
              </a:tblGrid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Neuron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x*b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62373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0</a:t>
                      </a:r>
                      <a:r>
                        <a:rPr lang="en-US" sz="24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57131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53308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3530068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0427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y=sigmoid(z)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0.999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432465"/>
                  </a:ext>
                </a:extLst>
              </a:tr>
            </a:tbl>
          </a:graphicData>
        </a:graphic>
      </p:graphicFrame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2B9567F2-F1FC-2AF3-A343-454141CA9805}"/>
              </a:ext>
            </a:extLst>
          </p:cNvPr>
          <p:cNvGraphicFramePr>
            <a:graphicFrameLocks noGrp="1"/>
          </p:cNvGraphicFramePr>
          <p:nvPr/>
        </p:nvGraphicFramePr>
        <p:xfrm>
          <a:off x="2041932" y="3615660"/>
          <a:ext cx="2577320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4330">
                  <a:extLst>
                    <a:ext uri="{9D8B030D-6E8A-4147-A177-3AD203B41FA5}">
                      <a16:colId xmlns:a16="http://schemas.microsoft.com/office/drawing/2014/main" val="671212880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407063218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377292297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1420174902"/>
                    </a:ext>
                  </a:extLst>
                </a:gridCol>
              </a:tblGrid>
              <a:tr h="2371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17271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369601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293718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177746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1035024"/>
                  </a:ext>
                </a:extLst>
              </a:tr>
            </a:tbl>
          </a:graphicData>
        </a:graphic>
      </p:graphicFrame>
      <p:graphicFrame>
        <p:nvGraphicFramePr>
          <p:cNvPr id="68" name="Table 67">
            <a:extLst>
              <a:ext uri="{FF2B5EF4-FFF2-40B4-BE49-F238E27FC236}">
                <a16:creationId xmlns:a16="http://schemas.microsoft.com/office/drawing/2014/main" id="{A3F65BE8-0581-6ED1-D476-C264848EF598}"/>
              </a:ext>
            </a:extLst>
          </p:cNvPr>
          <p:cNvGraphicFramePr>
            <a:graphicFrameLocks noGrp="1"/>
          </p:cNvGraphicFramePr>
          <p:nvPr/>
        </p:nvGraphicFramePr>
        <p:xfrm>
          <a:off x="6153794" y="1350541"/>
          <a:ext cx="5668370" cy="4401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2690">
                  <a:extLst>
                    <a:ext uri="{9D8B030D-6E8A-4147-A177-3AD203B41FA5}">
                      <a16:colId xmlns:a16="http://schemas.microsoft.com/office/drawing/2014/main" val="315405830"/>
                    </a:ext>
                  </a:extLst>
                </a:gridCol>
                <a:gridCol w="1304445">
                  <a:extLst>
                    <a:ext uri="{9D8B030D-6E8A-4147-A177-3AD203B41FA5}">
                      <a16:colId xmlns:a16="http://schemas.microsoft.com/office/drawing/2014/main" val="2379444623"/>
                    </a:ext>
                  </a:extLst>
                </a:gridCol>
                <a:gridCol w="1124142">
                  <a:extLst>
                    <a:ext uri="{9D8B030D-6E8A-4147-A177-3AD203B41FA5}">
                      <a16:colId xmlns:a16="http://schemas.microsoft.com/office/drawing/2014/main" val="296770033"/>
                    </a:ext>
                  </a:extLst>
                </a:gridCol>
                <a:gridCol w="1417093">
                  <a:extLst>
                    <a:ext uri="{9D8B030D-6E8A-4147-A177-3AD203B41FA5}">
                      <a16:colId xmlns:a16="http://schemas.microsoft.com/office/drawing/2014/main" val="874887623"/>
                    </a:ext>
                  </a:extLst>
                </a:gridCol>
              </a:tblGrid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Neuron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x*b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62373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0</a:t>
                      </a:r>
                      <a:r>
                        <a:rPr lang="en-US" sz="24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57131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anchor="ctr">
                    <a:solidFill>
                      <a:srgbClr val="FF7E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0533084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  <a:r>
                        <a:rPr lang="en-US" sz="2400" baseline="-25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anchor="ctr">
                    <a:solidFill>
                      <a:srgbClr val="FF7E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3530068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04270"/>
                  </a:ext>
                </a:extLst>
              </a:tr>
              <a:tr h="73351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y=sigmoid(z)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0.018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432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317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4206B-1BC4-8F3C-5BBB-6C46A5E86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E8DED2BF-854C-3BAD-346C-1914890C31F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Logical Computation in Neural Circuits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05FECB-59A6-5858-2B7A-E7327A6FF424}"/>
              </a:ext>
            </a:extLst>
          </p:cNvPr>
          <p:cNvSpPr txBox="1"/>
          <p:nvPr/>
        </p:nvSpPr>
        <p:spPr>
          <a:xfrm>
            <a:off x="4525347" y="997565"/>
            <a:ext cx="746448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Takeaway: AND vs. 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For both functions, both inputs need to have the same positive weights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But the two functions need to have different bias values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Bias = neuron’s threshold or baseline activity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DE5E50-A3BF-700C-8DBC-B525337BC08A}"/>
              </a:ext>
            </a:extLst>
          </p:cNvPr>
          <p:cNvGraphicFramePr>
            <a:graphicFrameLocks noGrp="1"/>
          </p:cNvGraphicFramePr>
          <p:nvPr/>
        </p:nvGraphicFramePr>
        <p:xfrm>
          <a:off x="407438" y="1046442"/>
          <a:ext cx="3835732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6297">
                  <a:extLst>
                    <a:ext uri="{9D8B030D-6E8A-4147-A177-3AD203B41FA5}">
                      <a16:colId xmlns:a16="http://schemas.microsoft.com/office/drawing/2014/main" val="1616947874"/>
                    </a:ext>
                  </a:extLst>
                </a:gridCol>
                <a:gridCol w="771896">
                  <a:extLst>
                    <a:ext uri="{9D8B030D-6E8A-4147-A177-3AD203B41FA5}">
                      <a16:colId xmlns:a16="http://schemas.microsoft.com/office/drawing/2014/main" val="671212880"/>
                    </a:ext>
                  </a:extLst>
                </a:gridCol>
                <a:gridCol w="665018">
                  <a:extLst>
                    <a:ext uri="{9D8B030D-6E8A-4147-A177-3AD203B41FA5}">
                      <a16:colId xmlns:a16="http://schemas.microsoft.com/office/drawing/2014/main" val="4070632186"/>
                    </a:ext>
                  </a:extLst>
                </a:gridCol>
                <a:gridCol w="712521">
                  <a:extLst>
                    <a:ext uri="{9D8B030D-6E8A-4147-A177-3AD203B41FA5}">
                      <a16:colId xmlns:a16="http://schemas.microsoft.com/office/drawing/2014/main" val="37729229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Function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682763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-15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17271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-4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175787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F0DC11F-2836-C937-53C4-044A9E088310}"/>
              </a:ext>
            </a:extLst>
          </p:cNvPr>
          <p:cNvCxnSpPr>
            <a:cxnSpLocks/>
          </p:cNvCxnSpPr>
          <p:nvPr/>
        </p:nvCxnSpPr>
        <p:spPr>
          <a:xfrm flipV="1">
            <a:off x="2149930" y="3358850"/>
            <a:ext cx="0" cy="2151913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6F4A50-D415-5774-B7BD-3D25A2CCB3FA}"/>
              </a:ext>
            </a:extLst>
          </p:cNvPr>
          <p:cNvCxnSpPr>
            <a:cxnSpLocks/>
          </p:cNvCxnSpPr>
          <p:nvPr/>
        </p:nvCxnSpPr>
        <p:spPr>
          <a:xfrm>
            <a:off x="2149930" y="5510763"/>
            <a:ext cx="1919287" cy="0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D75CE391-19BF-1CC0-C6B6-07BC5225D216}"/>
              </a:ext>
            </a:extLst>
          </p:cNvPr>
          <p:cNvSpPr/>
          <p:nvPr/>
        </p:nvSpPr>
        <p:spPr>
          <a:xfrm>
            <a:off x="3699560" y="3613666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EF634F7-6512-29B8-4462-C07BF6DE57EF}"/>
              </a:ext>
            </a:extLst>
          </p:cNvPr>
          <p:cNvSpPr/>
          <p:nvPr/>
        </p:nvSpPr>
        <p:spPr>
          <a:xfrm>
            <a:off x="2035630" y="3613666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FC4D7BB-6DBA-A81A-BFF5-47964C2B6E79}"/>
              </a:ext>
            </a:extLst>
          </p:cNvPr>
          <p:cNvSpPr/>
          <p:nvPr/>
        </p:nvSpPr>
        <p:spPr>
          <a:xfrm>
            <a:off x="2035630" y="5353068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AC1CF01-E84B-4776-5F3E-5C5F0FD4B708}"/>
              </a:ext>
            </a:extLst>
          </p:cNvPr>
          <p:cNvSpPr/>
          <p:nvPr/>
        </p:nvSpPr>
        <p:spPr>
          <a:xfrm>
            <a:off x="3699560" y="5396463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0704D90-5AA2-0414-821E-7799E3E1DA93}"/>
              </a:ext>
            </a:extLst>
          </p:cNvPr>
          <p:cNvCxnSpPr>
            <a:cxnSpLocks/>
          </p:cNvCxnSpPr>
          <p:nvPr/>
        </p:nvCxnSpPr>
        <p:spPr>
          <a:xfrm flipH="1" flipV="1">
            <a:off x="2459149" y="3478035"/>
            <a:ext cx="1545815" cy="1598885"/>
          </a:xfrm>
          <a:prstGeom prst="straightConnector1">
            <a:avLst/>
          </a:prstGeom>
          <a:ln w="381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C1BC1C2-503C-B29C-0B87-7B9907092695}"/>
              </a:ext>
            </a:extLst>
          </p:cNvPr>
          <p:cNvSpPr txBox="1"/>
          <p:nvPr/>
        </p:nvSpPr>
        <p:spPr>
          <a:xfrm>
            <a:off x="1723106" y="4499537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E1E6EE-92AA-9A15-9E7F-5EA8F5BBA07C}"/>
              </a:ext>
            </a:extLst>
          </p:cNvPr>
          <p:cNvSpPr txBox="1"/>
          <p:nvPr/>
        </p:nvSpPr>
        <p:spPr>
          <a:xfrm>
            <a:off x="2785136" y="5510763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5FF970-D4F2-0A37-95F5-272949880032}"/>
              </a:ext>
            </a:extLst>
          </p:cNvPr>
          <p:cNvSpPr txBox="1"/>
          <p:nvPr/>
        </p:nvSpPr>
        <p:spPr>
          <a:xfrm>
            <a:off x="1573727" y="350147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CC5F4E-6DA0-B42C-6FFC-4FCC46CC2D42}"/>
              </a:ext>
            </a:extLst>
          </p:cNvPr>
          <p:cNvSpPr txBox="1"/>
          <p:nvPr/>
        </p:nvSpPr>
        <p:spPr>
          <a:xfrm>
            <a:off x="4004964" y="342900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B1C014-99A0-D71C-FA92-D9F1BE4BB75D}"/>
              </a:ext>
            </a:extLst>
          </p:cNvPr>
          <p:cNvSpPr txBox="1"/>
          <p:nvPr/>
        </p:nvSpPr>
        <p:spPr>
          <a:xfrm>
            <a:off x="3864579" y="561578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DDA513-A9C2-7386-D3D0-B8465682E2AF}"/>
              </a:ext>
            </a:extLst>
          </p:cNvPr>
          <p:cNvSpPr txBox="1"/>
          <p:nvPr/>
        </p:nvSpPr>
        <p:spPr>
          <a:xfrm>
            <a:off x="1601133" y="543112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0,0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063E49D-894C-8257-92C9-978D62E5FDD4}"/>
              </a:ext>
            </a:extLst>
          </p:cNvPr>
          <p:cNvCxnSpPr>
            <a:cxnSpLocks/>
          </p:cNvCxnSpPr>
          <p:nvPr/>
        </p:nvCxnSpPr>
        <p:spPr>
          <a:xfrm flipV="1">
            <a:off x="7710624" y="3431321"/>
            <a:ext cx="0" cy="2151913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17D17E4-CD14-2A24-B703-0040B072F450}"/>
              </a:ext>
            </a:extLst>
          </p:cNvPr>
          <p:cNvCxnSpPr>
            <a:cxnSpLocks/>
          </p:cNvCxnSpPr>
          <p:nvPr/>
        </p:nvCxnSpPr>
        <p:spPr>
          <a:xfrm>
            <a:off x="7710624" y="5583234"/>
            <a:ext cx="1919287" cy="0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C4CBF2EE-29A5-5247-B36B-25F7C3197B0B}"/>
              </a:ext>
            </a:extLst>
          </p:cNvPr>
          <p:cNvSpPr/>
          <p:nvPr/>
        </p:nvSpPr>
        <p:spPr>
          <a:xfrm>
            <a:off x="9260254" y="3686137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BE7426-232E-49D2-F4E2-A2A9DD7BF776}"/>
              </a:ext>
            </a:extLst>
          </p:cNvPr>
          <p:cNvSpPr/>
          <p:nvPr/>
        </p:nvSpPr>
        <p:spPr>
          <a:xfrm>
            <a:off x="7596324" y="3686137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61306F9-D46B-723B-CEF4-BD836BE84EB5}"/>
              </a:ext>
            </a:extLst>
          </p:cNvPr>
          <p:cNvSpPr/>
          <p:nvPr/>
        </p:nvSpPr>
        <p:spPr>
          <a:xfrm>
            <a:off x="7596324" y="5425539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06F476-8195-23D2-6D57-57C6223DE030}"/>
              </a:ext>
            </a:extLst>
          </p:cNvPr>
          <p:cNvSpPr/>
          <p:nvPr/>
        </p:nvSpPr>
        <p:spPr>
          <a:xfrm>
            <a:off x="9260254" y="5468934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511A2F5-1784-0488-34B5-3C29E0C8CC27}"/>
              </a:ext>
            </a:extLst>
          </p:cNvPr>
          <p:cNvCxnSpPr>
            <a:cxnSpLocks/>
          </p:cNvCxnSpPr>
          <p:nvPr/>
        </p:nvCxnSpPr>
        <p:spPr>
          <a:xfrm flipH="1" flipV="1">
            <a:off x="7527754" y="4118973"/>
            <a:ext cx="1545815" cy="1598885"/>
          </a:xfrm>
          <a:prstGeom prst="straightConnector1">
            <a:avLst/>
          </a:prstGeom>
          <a:ln w="381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178D4EC-7EB2-BBE5-D78E-8D9EDE623004}"/>
              </a:ext>
            </a:extLst>
          </p:cNvPr>
          <p:cNvSpPr txBox="1"/>
          <p:nvPr/>
        </p:nvSpPr>
        <p:spPr>
          <a:xfrm>
            <a:off x="7283800" y="457200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B1B429-219A-3363-728F-A5C3476FCCED}"/>
              </a:ext>
            </a:extLst>
          </p:cNvPr>
          <p:cNvSpPr txBox="1"/>
          <p:nvPr/>
        </p:nvSpPr>
        <p:spPr>
          <a:xfrm>
            <a:off x="8345830" y="55832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5F91001-5ABF-C7D8-3B77-E86D6BBBDA93}"/>
              </a:ext>
            </a:extLst>
          </p:cNvPr>
          <p:cNvSpPr txBox="1"/>
          <p:nvPr/>
        </p:nvSpPr>
        <p:spPr>
          <a:xfrm>
            <a:off x="7134421" y="357394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7FE424-98E4-24DB-53DB-383709DF8124}"/>
              </a:ext>
            </a:extLst>
          </p:cNvPr>
          <p:cNvSpPr txBox="1"/>
          <p:nvPr/>
        </p:nvSpPr>
        <p:spPr>
          <a:xfrm>
            <a:off x="9565658" y="350147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B4A44FA-13E6-3759-F270-FFF351D96B81}"/>
              </a:ext>
            </a:extLst>
          </p:cNvPr>
          <p:cNvSpPr txBox="1"/>
          <p:nvPr/>
        </p:nvSpPr>
        <p:spPr>
          <a:xfrm>
            <a:off x="9425273" y="568825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46F65F-79EA-A978-DE8C-3ED698B08685}"/>
              </a:ext>
            </a:extLst>
          </p:cNvPr>
          <p:cNvSpPr txBox="1"/>
          <p:nvPr/>
        </p:nvSpPr>
        <p:spPr>
          <a:xfrm>
            <a:off x="7161827" y="550359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0623B1-A652-A2A6-771D-3B241AE4C830}"/>
              </a:ext>
            </a:extLst>
          </p:cNvPr>
          <p:cNvSpPr txBox="1"/>
          <p:nvPr/>
        </p:nvSpPr>
        <p:spPr>
          <a:xfrm>
            <a:off x="804426" y="4167535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F7329D3-8EF8-FD88-F6C4-7FEF082FF78B}"/>
              </a:ext>
            </a:extLst>
          </p:cNvPr>
          <p:cNvSpPr txBox="1"/>
          <p:nvPr/>
        </p:nvSpPr>
        <p:spPr>
          <a:xfrm>
            <a:off x="6524959" y="4160080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97994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58A65-7D76-25C4-A052-9BB1EF3FD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55D9A81E-493E-BB17-6B67-F4557B0A9AA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Logical Computation in Neural Circuits</a:t>
            </a:r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190FAAF-0F56-18FC-0662-2F361784BB62}"/>
              </a:ext>
            </a:extLst>
          </p:cNvPr>
          <p:cNvGrpSpPr/>
          <p:nvPr/>
        </p:nvGrpSpPr>
        <p:grpSpPr>
          <a:xfrm>
            <a:off x="523097" y="1268432"/>
            <a:ext cx="5218028" cy="2922524"/>
            <a:chOff x="2238198" y="1196380"/>
            <a:chExt cx="5218028" cy="2922524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A13D730-44AC-F6F0-E362-C27D84D2F612}"/>
                </a:ext>
              </a:extLst>
            </p:cNvPr>
            <p:cNvCxnSpPr>
              <a:cxnSpLocks/>
              <a:stCxn id="9" idx="6"/>
              <a:endCxn id="6" idx="2"/>
            </p:cNvCxnSpPr>
            <p:nvPr/>
          </p:nvCxnSpPr>
          <p:spPr>
            <a:xfrm flipV="1">
              <a:off x="3152598" y="1653580"/>
              <a:ext cx="752821" cy="200812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D88A746-6C3C-A933-9A1E-8EC18A5881F0}"/>
                </a:ext>
              </a:extLst>
            </p:cNvPr>
            <p:cNvGrpSpPr/>
            <p:nvPr/>
          </p:nvGrpSpPr>
          <p:grpSpPr>
            <a:xfrm>
              <a:off x="2238198" y="1196380"/>
              <a:ext cx="5218028" cy="2922524"/>
              <a:chOff x="165152" y="1249351"/>
              <a:chExt cx="5218028" cy="2922524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143B0B43-2880-0D04-68A7-84F9B117235C}"/>
                  </a:ext>
                </a:extLst>
              </p:cNvPr>
              <p:cNvSpPr/>
              <p:nvPr/>
            </p:nvSpPr>
            <p:spPr>
              <a:xfrm>
                <a:off x="1832373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z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EDA2A471-2D27-BC3E-D47F-D2AF78D60B60}"/>
                  </a:ext>
                </a:extLst>
              </p:cNvPr>
              <p:cNvSpPr/>
              <p:nvPr/>
            </p:nvSpPr>
            <p:spPr>
              <a:xfrm>
                <a:off x="185622" y="2253413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83206F0-7E91-FCA2-135C-05AD0AA1DDEE}"/>
                  </a:ext>
                </a:extLst>
              </p:cNvPr>
              <p:cNvSpPr/>
              <p:nvPr/>
            </p:nvSpPr>
            <p:spPr>
              <a:xfrm>
                <a:off x="202577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0</a:t>
                </a:r>
                <a:r>
                  <a:rPr lang="en-US" sz="2400" dirty="0">
                    <a:solidFill>
                      <a:schemeClr val="bg1"/>
                    </a:solidFill>
                  </a:rPr>
                  <a:t>=1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5B63E18-87BA-06D7-1C1D-4AAA91006C96}"/>
                  </a:ext>
                </a:extLst>
              </p:cNvPr>
              <p:cNvSpPr/>
              <p:nvPr/>
            </p:nvSpPr>
            <p:spPr>
              <a:xfrm>
                <a:off x="165152" y="3257475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  <a:r>
                  <a:rPr lang="en-US" sz="2400" baseline="-25000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DE852BCA-B126-86EB-8349-BAE255FD678F}"/>
                  </a:ext>
                </a:extLst>
              </p:cNvPr>
              <p:cNvCxnSpPr>
                <a:cxnSpLocks/>
                <a:stCxn id="8" idx="6"/>
                <a:endCxn id="6" idx="2"/>
              </p:cNvCxnSpPr>
              <p:nvPr/>
            </p:nvCxnSpPr>
            <p:spPr>
              <a:xfrm>
                <a:off x="1116977" y="1706551"/>
                <a:ext cx="715396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1A3DEE77-C7BC-1D1A-5194-0978DF29F003}"/>
                  </a:ext>
                </a:extLst>
              </p:cNvPr>
              <p:cNvCxnSpPr>
                <a:cxnSpLocks/>
                <a:stCxn id="7" idx="6"/>
                <a:endCxn id="6" idx="2"/>
              </p:cNvCxnSpPr>
              <p:nvPr/>
            </p:nvCxnSpPr>
            <p:spPr>
              <a:xfrm flipV="1">
                <a:off x="1100022" y="1706551"/>
                <a:ext cx="732351" cy="1004062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95166A42-71B0-4FB2-1263-17287D0B3DE9}"/>
                  </a:ext>
                </a:extLst>
              </p:cNvPr>
              <p:cNvCxnSpPr>
                <a:cxnSpLocks/>
                <a:stCxn id="6" idx="6"/>
                <a:endCxn id="5" idx="2"/>
              </p:cNvCxnSpPr>
              <p:nvPr/>
            </p:nvCxnSpPr>
            <p:spPr>
              <a:xfrm>
                <a:off x="2746773" y="1706551"/>
                <a:ext cx="490321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E1AB29F3-46B8-B4E7-2A74-3FA466B5764F}"/>
                  </a:ext>
                </a:extLst>
              </p:cNvPr>
              <p:cNvCxnSpPr>
                <a:cxnSpLocks/>
                <a:stCxn id="5" idx="6"/>
                <a:endCxn id="28" idx="2"/>
              </p:cNvCxnSpPr>
              <p:nvPr/>
            </p:nvCxnSpPr>
            <p:spPr>
              <a:xfrm>
                <a:off x="4151494" y="1706551"/>
                <a:ext cx="317286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98CB9544-3234-8C7F-D48D-519EAAB281D6}"/>
                  </a:ext>
                </a:extLst>
              </p:cNvPr>
              <p:cNvSpPr/>
              <p:nvPr/>
            </p:nvSpPr>
            <p:spPr>
              <a:xfrm>
                <a:off x="4468780" y="1249351"/>
                <a:ext cx="914400" cy="914400"/>
              </a:xfrm>
              <a:prstGeom prst="ellipse">
                <a:avLst/>
              </a:prstGeom>
              <a:solidFill>
                <a:srgbClr val="FE542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y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F7BDE28-C151-A347-B48F-0A3D2CD93B1E}"/>
                  </a:ext>
                </a:extLst>
              </p:cNvPr>
              <p:cNvGrpSpPr/>
              <p:nvPr/>
            </p:nvGrpSpPr>
            <p:grpSpPr>
              <a:xfrm>
                <a:off x="3237094" y="1249351"/>
                <a:ext cx="914400" cy="914400"/>
                <a:chOff x="5396451" y="3634947"/>
                <a:chExt cx="1051560" cy="1051560"/>
              </a:xfrm>
            </p:grpSpPr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8B345122-E6E6-7DA6-52C0-20D6E9BF7404}"/>
                    </a:ext>
                  </a:extLst>
                </p:cNvPr>
                <p:cNvSpPr/>
                <p:nvPr/>
              </p:nvSpPr>
              <p:spPr>
                <a:xfrm>
                  <a:off x="5396451" y="3634947"/>
                  <a:ext cx="1051560" cy="1051560"/>
                </a:xfrm>
                <a:prstGeom prst="ellipse">
                  <a:avLst/>
                </a:prstGeom>
                <a:solidFill>
                  <a:srgbClr val="FE542C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 dirty="0">
                    <a:solidFill>
                      <a:schemeClr val="bg1"/>
                    </a:solidFill>
                  </a:endParaRPr>
                </a:p>
              </p:txBody>
            </p:sp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EA8C110C-BFD4-7033-6C22-5A07C2810A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17286" b="20097"/>
                <a:stretch>
                  <a:fillRect/>
                </a:stretch>
              </p:blipFill>
              <p:spPr>
                <a:xfrm>
                  <a:off x="5591879" y="3843896"/>
                  <a:ext cx="619081" cy="653557"/>
                </a:xfrm>
                <a:prstGeom prst="rect">
                  <a:avLst/>
                </a:prstGeom>
              </p:spPr>
            </p:pic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F2993BF-9D57-4F45-00AA-E8B9EA3EFFED}"/>
                  </a:ext>
                </a:extLst>
              </p:cNvPr>
              <p:cNvSpPr txBox="1"/>
              <p:nvPr/>
            </p:nvSpPr>
            <p:spPr>
              <a:xfrm>
                <a:off x="1227561" y="1343971"/>
                <a:ext cx="40884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0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6E44796-B01A-0349-0739-9324747B6052}"/>
                  </a:ext>
                </a:extLst>
              </p:cNvPr>
              <p:cNvSpPr txBox="1"/>
              <p:nvPr/>
            </p:nvSpPr>
            <p:spPr>
              <a:xfrm>
                <a:off x="992633" y="2085261"/>
                <a:ext cx="6147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5C74329-1899-048B-37EA-1D00E1FBF7E3}"/>
                  </a:ext>
                </a:extLst>
              </p:cNvPr>
              <p:cNvSpPr txBox="1"/>
              <p:nvPr/>
            </p:nvSpPr>
            <p:spPr>
              <a:xfrm>
                <a:off x="815459" y="3071912"/>
                <a:ext cx="6147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b</a:t>
                </a:r>
                <a:r>
                  <a:rPr lang="en-US" baseline="-25000" dirty="0"/>
                  <a:t>2</a:t>
                </a:r>
              </a:p>
            </p:txBody>
          </p:sp>
        </p:grpSp>
      </p:grp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D69AE169-AEF1-3D48-08CF-554F114DE38A}"/>
              </a:ext>
            </a:extLst>
          </p:cNvPr>
          <p:cNvGraphicFramePr>
            <a:graphicFrameLocks noGrp="1"/>
          </p:cNvGraphicFramePr>
          <p:nvPr/>
        </p:nvGraphicFramePr>
        <p:xfrm>
          <a:off x="3025698" y="2855167"/>
          <a:ext cx="1932990" cy="19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4330">
                  <a:extLst>
                    <a:ext uri="{9D8B030D-6E8A-4147-A177-3AD203B41FA5}">
                      <a16:colId xmlns:a16="http://schemas.microsoft.com/office/drawing/2014/main" val="407063218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3772922976"/>
                    </a:ext>
                  </a:extLst>
                </a:gridCol>
                <a:gridCol w="644330">
                  <a:extLst>
                    <a:ext uri="{9D8B030D-6E8A-4147-A177-3AD203B41FA5}">
                      <a16:colId xmlns:a16="http://schemas.microsoft.com/office/drawing/2014/main" val="1420174902"/>
                    </a:ext>
                  </a:extLst>
                </a:gridCol>
              </a:tblGrid>
              <a:tr h="2371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172719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369601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293718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177746"/>
                  </a:ext>
                </a:extLst>
              </a:tr>
              <a:tr h="26353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103502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F22FBA6-53CC-E1D8-4A23-97C74E117DA6}"/>
              </a:ext>
            </a:extLst>
          </p:cNvPr>
          <p:cNvSpPr txBox="1"/>
          <p:nvPr/>
        </p:nvSpPr>
        <p:spPr>
          <a:xfrm>
            <a:off x="5835132" y="1513312"/>
            <a:ext cx="6356868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Logical XOR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XOR = output 1 if inputs are different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 linearly separable (can’t do with 1 neuron)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Solution: combine AND, OR, NOT</a:t>
            </a:r>
          </a:p>
          <a:p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DE507C-EAD5-F310-199D-E30786B361BF}"/>
              </a:ext>
            </a:extLst>
          </p:cNvPr>
          <p:cNvCxnSpPr>
            <a:cxnSpLocks/>
          </p:cNvCxnSpPr>
          <p:nvPr/>
        </p:nvCxnSpPr>
        <p:spPr>
          <a:xfrm flipV="1">
            <a:off x="6415456" y="3290040"/>
            <a:ext cx="0" cy="2151913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B8728C-29B3-25A0-3D3F-8FE50FE6EC33}"/>
              </a:ext>
            </a:extLst>
          </p:cNvPr>
          <p:cNvCxnSpPr>
            <a:cxnSpLocks/>
          </p:cNvCxnSpPr>
          <p:nvPr/>
        </p:nvCxnSpPr>
        <p:spPr>
          <a:xfrm>
            <a:off x="6415456" y="5441953"/>
            <a:ext cx="1919287" cy="0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F8D37CA3-103B-B8DF-54F7-519A54C957F3}"/>
              </a:ext>
            </a:extLst>
          </p:cNvPr>
          <p:cNvSpPr/>
          <p:nvPr/>
        </p:nvSpPr>
        <p:spPr>
          <a:xfrm>
            <a:off x="7965086" y="3544856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A628FFE-EF57-AB4E-4615-7EB3E345B698}"/>
              </a:ext>
            </a:extLst>
          </p:cNvPr>
          <p:cNvSpPr/>
          <p:nvPr/>
        </p:nvSpPr>
        <p:spPr>
          <a:xfrm>
            <a:off x="6301156" y="3544856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131F08D-21C2-6724-3CD7-20118CE6D640}"/>
              </a:ext>
            </a:extLst>
          </p:cNvPr>
          <p:cNvSpPr/>
          <p:nvPr/>
        </p:nvSpPr>
        <p:spPr>
          <a:xfrm>
            <a:off x="6301156" y="5284258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7B394FF-7EAD-0713-FC5B-1BECFAB36508}"/>
              </a:ext>
            </a:extLst>
          </p:cNvPr>
          <p:cNvSpPr/>
          <p:nvPr/>
        </p:nvSpPr>
        <p:spPr>
          <a:xfrm>
            <a:off x="7965086" y="5327653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BA7741A-ADD2-4E8E-ADB9-55FCCE8F16C9}"/>
              </a:ext>
            </a:extLst>
          </p:cNvPr>
          <p:cNvCxnSpPr>
            <a:cxnSpLocks/>
          </p:cNvCxnSpPr>
          <p:nvPr/>
        </p:nvCxnSpPr>
        <p:spPr>
          <a:xfrm flipH="1" flipV="1">
            <a:off x="6232586" y="3977692"/>
            <a:ext cx="1545815" cy="1598885"/>
          </a:xfrm>
          <a:prstGeom prst="straightConnector1">
            <a:avLst/>
          </a:prstGeom>
          <a:ln w="381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C6B499-1C08-74D2-29F8-ADE0195EAB37}"/>
              </a:ext>
            </a:extLst>
          </p:cNvPr>
          <p:cNvSpPr txBox="1"/>
          <p:nvPr/>
        </p:nvSpPr>
        <p:spPr>
          <a:xfrm>
            <a:off x="5988632" y="4430727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4BF753-72E6-CDE7-3151-B79806154F10}"/>
              </a:ext>
            </a:extLst>
          </p:cNvPr>
          <p:cNvSpPr txBox="1"/>
          <p:nvPr/>
        </p:nvSpPr>
        <p:spPr>
          <a:xfrm>
            <a:off x="8345830" y="55832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F677C2-32C6-A47A-5299-9B32C69D09AC}"/>
              </a:ext>
            </a:extLst>
          </p:cNvPr>
          <p:cNvSpPr txBox="1"/>
          <p:nvPr/>
        </p:nvSpPr>
        <p:spPr>
          <a:xfrm>
            <a:off x="5839253" y="343266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E9A5EE-4095-36B8-9857-E1824019E60E}"/>
              </a:ext>
            </a:extLst>
          </p:cNvPr>
          <p:cNvSpPr txBox="1"/>
          <p:nvPr/>
        </p:nvSpPr>
        <p:spPr>
          <a:xfrm>
            <a:off x="8270490" y="336019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AC353E-D83F-0D4D-EA5B-2EB232F2070C}"/>
              </a:ext>
            </a:extLst>
          </p:cNvPr>
          <p:cNvSpPr txBox="1"/>
          <p:nvPr/>
        </p:nvSpPr>
        <p:spPr>
          <a:xfrm>
            <a:off x="5866659" y="536231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D3B60A-5CA0-BEBD-DC66-86701E1CEA51}"/>
              </a:ext>
            </a:extLst>
          </p:cNvPr>
          <p:cNvSpPr txBox="1"/>
          <p:nvPr/>
        </p:nvSpPr>
        <p:spPr>
          <a:xfrm>
            <a:off x="5577965" y="4264399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XOR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4E21214-7EF9-A500-2F28-CD258CE1EA5B}"/>
              </a:ext>
            </a:extLst>
          </p:cNvPr>
          <p:cNvCxnSpPr>
            <a:cxnSpLocks/>
          </p:cNvCxnSpPr>
          <p:nvPr/>
        </p:nvCxnSpPr>
        <p:spPr>
          <a:xfrm flipV="1">
            <a:off x="9718180" y="3333974"/>
            <a:ext cx="0" cy="2151913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DBA47CE-F21C-6802-85DA-5AFDF8C162E3}"/>
              </a:ext>
            </a:extLst>
          </p:cNvPr>
          <p:cNvCxnSpPr>
            <a:cxnSpLocks/>
          </p:cNvCxnSpPr>
          <p:nvPr/>
        </p:nvCxnSpPr>
        <p:spPr>
          <a:xfrm>
            <a:off x="9718180" y="5485887"/>
            <a:ext cx="1919287" cy="0"/>
          </a:xfrm>
          <a:prstGeom prst="straightConnector1">
            <a:avLst/>
          </a:prstGeom>
          <a:ln w="38100">
            <a:solidFill>
              <a:srgbClr val="1329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25296F94-7003-3E70-4328-DAC6F423F1CB}"/>
              </a:ext>
            </a:extLst>
          </p:cNvPr>
          <p:cNvSpPr/>
          <p:nvPr/>
        </p:nvSpPr>
        <p:spPr>
          <a:xfrm>
            <a:off x="11267810" y="3588790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24D0FA0-0F0B-4517-CC01-A5A469F31AEF}"/>
              </a:ext>
            </a:extLst>
          </p:cNvPr>
          <p:cNvSpPr/>
          <p:nvPr/>
        </p:nvSpPr>
        <p:spPr>
          <a:xfrm>
            <a:off x="9603880" y="3588790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3112356-B123-69AE-B6A2-7F895B05FCB4}"/>
              </a:ext>
            </a:extLst>
          </p:cNvPr>
          <p:cNvSpPr/>
          <p:nvPr/>
        </p:nvSpPr>
        <p:spPr>
          <a:xfrm>
            <a:off x="9603880" y="5328192"/>
            <a:ext cx="228600" cy="2286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A9402B1-49C3-B84B-F980-BA453E1E9C22}"/>
              </a:ext>
            </a:extLst>
          </p:cNvPr>
          <p:cNvSpPr/>
          <p:nvPr/>
        </p:nvSpPr>
        <p:spPr>
          <a:xfrm>
            <a:off x="11267810" y="5371587"/>
            <a:ext cx="228600" cy="2286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E3C382-615B-30B0-4461-4CA044414939}"/>
              </a:ext>
            </a:extLst>
          </p:cNvPr>
          <p:cNvCxnSpPr>
            <a:cxnSpLocks/>
          </p:cNvCxnSpPr>
          <p:nvPr/>
        </p:nvCxnSpPr>
        <p:spPr>
          <a:xfrm flipH="1" flipV="1">
            <a:off x="9535310" y="4021626"/>
            <a:ext cx="1545815" cy="1598885"/>
          </a:xfrm>
          <a:prstGeom prst="straightConnector1">
            <a:avLst/>
          </a:prstGeom>
          <a:ln w="381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2639801-F9C8-0CCD-35FF-9B9C7BAF77AB}"/>
              </a:ext>
            </a:extLst>
          </p:cNvPr>
          <p:cNvSpPr txBox="1"/>
          <p:nvPr/>
        </p:nvSpPr>
        <p:spPr>
          <a:xfrm>
            <a:off x="9291356" y="4474661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72B89A0-92C1-D225-65B6-F21BEFD707D8}"/>
              </a:ext>
            </a:extLst>
          </p:cNvPr>
          <p:cNvSpPr txBox="1"/>
          <p:nvPr/>
        </p:nvSpPr>
        <p:spPr>
          <a:xfrm>
            <a:off x="10353386" y="5485887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1C99BEF-22CF-5538-6F34-EB8C4387649B}"/>
              </a:ext>
            </a:extLst>
          </p:cNvPr>
          <p:cNvSpPr txBox="1"/>
          <p:nvPr/>
        </p:nvSpPr>
        <p:spPr>
          <a:xfrm>
            <a:off x="9141977" y="3476595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0,1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752E28F-EBB0-1EF1-E2E4-C6F79DB75428}"/>
              </a:ext>
            </a:extLst>
          </p:cNvPr>
          <p:cNvSpPr txBox="1"/>
          <p:nvPr/>
        </p:nvSpPr>
        <p:spPr>
          <a:xfrm>
            <a:off x="11573214" y="3404124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B32DFC7-387D-0FD0-A62C-8244B9353C7C}"/>
              </a:ext>
            </a:extLst>
          </p:cNvPr>
          <p:cNvSpPr txBox="1"/>
          <p:nvPr/>
        </p:nvSpPr>
        <p:spPr>
          <a:xfrm>
            <a:off x="11432829" y="5590911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1,0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7B7364D-66B2-B6AE-4BC7-D3585AFCC1EA}"/>
              </a:ext>
            </a:extLst>
          </p:cNvPr>
          <p:cNvSpPr txBox="1"/>
          <p:nvPr/>
        </p:nvSpPr>
        <p:spPr>
          <a:xfrm>
            <a:off x="9169383" y="5406245"/>
            <a:ext cx="47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0,0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15C4254-25F3-2F99-A52F-E8FC4EBB650D}"/>
              </a:ext>
            </a:extLst>
          </p:cNvPr>
          <p:cNvSpPr txBox="1"/>
          <p:nvPr/>
        </p:nvSpPr>
        <p:spPr>
          <a:xfrm>
            <a:off x="8967776" y="4181330"/>
            <a:ext cx="461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7496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B9E45-42E1-51E0-9F59-9C62EC4158C4}"/>
              </a:ext>
            </a:extLst>
          </p:cNvPr>
          <p:cNvSpPr txBox="1"/>
          <p:nvPr/>
        </p:nvSpPr>
        <p:spPr>
          <a:xfrm>
            <a:off x="950351" y="1103793"/>
            <a:ext cx="103802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Reading Check 7-1</a:t>
            </a:r>
          </a:p>
          <a:p>
            <a:endParaRPr lang="en-US" sz="3600" dirty="0"/>
          </a:p>
          <a:p>
            <a:r>
              <a:rPr lang="en-US" sz="3600" b="1" dirty="0"/>
              <a:t>Password</a:t>
            </a:r>
            <a:r>
              <a:rPr lang="en-US" sz="3600" dirty="0"/>
              <a:t>: pattern</a:t>
            </a:r>
          </a:p>
          <a:p>
            <a:endParaRPr lang="en-US" sz="3600" dirty="0"/>
          </a:p>
          <a:p>
            <a:r>
              <a:rPr lang="en-US" sz="3600" b="1" dirty="0"/>
              <a:t>Question</a:t>
            </a:r>
            <a:r>
              <a:rPr lang="en-US" sz="3600" dirty="0"/>
              <a:t>: what is connectionism?</a:t>
            </a:r>
          </a:p>
        </p:txBody>
      </p:sp>
    </p:spTree>
    <p:extLst>
      <p:ext uri="{BB962C8B-B14F-4D97-AF65-F5344CB8AC3E}">
        <p14:creationId xmlns:p14="http://schemas.microsoft.com/office/powerpoint/2010/main" val="734412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DE328-2D2E-AE45-F694-74C872312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3A582B0-2E4E-628F-785D-F80460B6AD1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70E4FF-040C-D931-EB3B-07585C5E2C40}"/>
              </a:ext>
            </a:extLst>
          </p:cNvPr>
          <p:cNvSpPr txBox="1"/>
          <p:nvPr/>
        </p:nvSpPr>
        <p:spPr>
          <a:xfrm>
            <a:off x="5221799" y="4380780"/>
            <a:ext cx="663327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Invariance Problem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Same object, different inputs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Sensory patterns shift with context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Recognition must extract stable features</a:t>
            </a:r>
          </a:p>
        </p:txBody>
      </p:sp>
      <p:pic>
        <p:nvPicPr>
          <p:cNvPr id="1026" name="Picture 2" descr="How Does the Brain Solve Visual Object Recognition? - ScienceDirect">
            <a:extLst>
              <a:ext uri="{FF2B5EF4-FFF2-40B4-BE49-F238E27FC236}">
                <a16:creationId xmlns:a16="http://schemas.microsoft.com/office/drawing/2014/main" id="{550C62DE-DE28-A2FA-629D-716F61A1D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19" y="797983"/>
            <a:ext cx="8025917" cy="3384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175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DAD86-4323-FC72-3928-7D5BAED14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D5E8955E-6779-4FB8-5DC4-95E9ED0670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1BC7F1-E9D2-A88D-9CB3-C4F76DE1E7C1}"/>
              </a:ext>
            </a:extLst>
          </p:cNvPr>
          <p:cNvSpPr txBox="1"/>
          <p:nvPr/>
        </p:nvSpPr>
        <p:spPr>
          <a:xfrm>
            <a:off x="3199755" y="4281803"/>
            <a:ext cx="682958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Continual Learning and Interference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World and experience constantly change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Learning risks overwriting old knowledge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Brains balance stability-plasticity dilemma</a:t>
            </a:r>
          </a:p>
        </p:txBody>
      </p:sp>
      <p:pic>
        <p:nvPicPr>
          <p:cNvPr id="2050" name="Picture 2" descr="Rotating networks to prevent catastrophic forgetting - Luis Herranz">
            <a:extLst>
              <a:ext uri="{FF2B5EF4-FFF2-40B4-BE49-F238E27FC236}">
                <a16:creationId xmlns:a16="http://schemas.microsoft.com/office/drawing/2014/main" id="{86ED6B5B-4FF3-EA9B-FFA8-19562AFDF3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r="48260" b="19873"/>
          <a:stretch>
            <a:fillRect/>
          </a:stretch>
        </p:blipFill>
        <p:spPr bwMode="auto">
          <a:xfrm>
            <a:off x="3558475" y="735162"/>
            <a:ext cx="5075050" cy="354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125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489E5-57F5-3A21-D958-EA27E35A8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E322E08-7BE3-C81B-515D-B9719530C9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B5CF7-556F-4EA6-4F20-8CC441F6FF28}"/>
              </a:ext>
            </a:extLst>
          </p:cNvPr>
          <p:cNvSpPr txBox="1"/>
          <p:nvPr/>
        </p:nvSpPr>
        <p:spPr>
          <a:xfrm>
            <a:off x="4981547" y="1336956"/>
            <a:ext cx="69765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Summary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Pattern recognition co-evolved with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Challenges: noise, overlap, nonlinearity, and change</a:t>
            </a:r>
          </a:p>
          <a:p>
            <a:endParaRPr lang="en-US" sz="3200" b="1" dirty="0"/>
          </a:p>
          <a:p>
            <a:r>
              <a:rPr lang="en-US" sz="3200" b="1" dirty="0"/>
              <a:t>What’s Next</a:t>
            </a:r>
            <a:r>
              <a:rPr lang="en-US" sz="3200" dirty="0"/>
              <a:t>:</a:t>
            </a:r>
          </a:p>
          <a:p>
            <a:r>
              <a:rPr lang="en-US" sz="2800" dirty="0"/>
              <a:t>How biological and artificial systems solve these problems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EC5ABA-D4F1-63D2-B19D-648EA5F29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3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B2CA281-11FA-A27B-CD7A-9F443FAEA40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A92D8F-BC67-D36F-DFAC-BB3167810E94}"/>
              </a:ext>
            </a:extLst>
          </p:cNvPr>
          <p:cNvSpPr txBox="1"/>
          <p:nvPr/>
        </p:nvSpPr>
        <p:spPr>
          <a:xfrm>
            <a:off x="4981547" y="1336956"/>
            <a:ext cx="6976536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Recap &amp; Overview</a:t>
            </a:r>
          </a:p>
          <a:p>
            <a:r>
              <a:rPr lang="en-US" sz="2800" dirty="0"/>
              <a:t>Brains that learn</a:t>
            </a:r>
          </a:p>
          <a:p>
            <a:endParaRPr lang="en-US" sz="3200" b="1" dirty="0"/>
          </a:p>
          <a:p>
            <a:r>
              <a:rPr lang="en-US" sz="3200" b="1" dirty="0"/>
              <a:t>Today</a:t>
            </a:r>
            <a:r>
              <a:rPr lang="en-US" sz="32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learning to perception and action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associations to structured recognition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Pattern recognition as the bridge between sensing and acting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69B6E8-01DF-05CA-E3A3-8017F5D7D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01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215BE-63D1-4822-5149-92F51F52B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C766BAF-1796-01B1-C080-3794EA9A6CD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99085D-F092-DEA2-CFF9-99C7E15BEAD3}"/>
              </a:ext>
            </a:extLst>
          </p:cNvPr>
          <p:cNvSpPr txBox="1"/>
          <p:nvPr/>
        </p:nvSpPr>
        <p:spPr>
          <a:xfrm>
            <a:off x="7315200" y="735162"/>
            <a:ext cx="48768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From Reflex to Pattern Recognition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Early bilaterians relied on reflex arcs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Learning added flexibility but stayed local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Recognition integrates cues into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Chaotic Cambrian environments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Overlapping and unreliable 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Survival demanded detecting meaningful regularities</a:t>
            </a:r>
          </a:p>
        </p:txBody>
      </p:sp>
      <p:pic>
        <p:nvPicPr>
          <p:cNvPr id="7170" name="Picture 2" descr="What Led Life to Flourish Roughly 520 Million Years Ago?">
            <a:extLst>
              <a:ext uri="{FF2B5EF4-FFF2-40B4-BE49-F238E27FC236}">
                <a16:creationId xmlns:a16="http://schemas.microsoft.com/office/drawing/2014/main" id="{63E81E98-23CD-9B9D-900B-B2F22D58F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8" y="649075"/>
            <a:ext cx="7082725" cy="5312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35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DE933-B48D-4F84-EC33-243D7EBFF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3ABD5432-2D64-1D90-5A88-BDF45FE9E16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C5568B-6523-6704-A778-5CADA3858264}"/>
              </a:ext>
            </a:extLst>
          </p:cNvPr>
          <p:cNvSpPr txBox="1"/>
          <p:nvPr/>
        </p:nvSpPr>
        <p:spPr>
          <a:xfrm>
            <a:off x="6096000" y="1843950"/>
            <a:ext cx="58930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Learning Meets Perception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Hebbian learning linked co-activation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Reinforcement learning assigned value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Both required recognizable input patterns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But the world is noisy and ambiguous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Single cues mislead or fluctuate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Associative links fail under variation</a:t>
            </a:r>
          </a:p>
        </p:txBody>
      </p:sp>
      <p:pic>
        <p:nvPicPr>
          <p:cNvPr id="8194" name="Picture 2" descr="Classical Conditioning – Introduction to Psychology">
            <a:extLst>
              <a:ext uri="{FF2B5EF4-FFF2-40B4-BE49-F238E27FC236}">
                <a16:creationId xmlns:a16="http://schemas.microsoft.com/office/drawing/2014/main" id="{F506DCFB-B230-91C9-B31D-4765D53D6F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61" r="49991"/>
          <a:stretch>
            <a:fillRect/>
          </a:stretch>
        </p:blipFill>
        <p:spPr bwMode="auto">
          <a:xfrm>
            <a:off x="552956" y="1585254"/>
            <a:ext cx="5543044" cy="33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019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023D7-D787-3E1A-B9EB-CD7683CEB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5BD04EAD-CEC8-C130-B3D4-9DE885FD072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179507-9A75-F88C-83B5-6EC17F5C304A}"/>
              </a:ext>
            </a:extLst>
          </p:cNvPr>
          <p:cNvSpPr txBox="1"/>
          <p:nvPr/>
        </p:nvSpPr>
        <p:spPr>
          <a:xfrm>
            <a:off x="6096000" y="1740988"/>
            <a:ext cx="57070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Core Pattern-Recognition Problem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Distinguish meaningful from irrelevant input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Extract stability from variation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Map patterns to appropriate actions</a:t>
            </a:r>
          </a:p>
        </p:txBody>
      </p:sp>
      <p:pic>
        <p:nvPicPr>
          <p:cNvPr id="3" name="Picture 2" descr="Classical Conditioning – Introduction to Psychology">
            <a:extLst>
              <a:ext uri="{FF2B5EF4-FFF2-40B4-BE49-F238E27FC236}">
                <a16:creationId xmlns:a16="http://schemas.microsoft.com/office/drawing/2014/main" id="{75171517-811F-E05C-DFDB-79DEDF0C64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61" r="49991"/>
          <a:stretch>
            <a:fillRect/>
          </a:stretch>
        </p:blipFill>
        <p:spPr bwMode="auto">
          <a:xfrm>
            <a:off x="552956" y="1585254"/>
            <a:ext cx="5543044" cy="33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14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6E601-502C-5F5C-0FDA-2EE4FE87E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1DFCF42B-7256-E590-9D04-E5AFD4E30F4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E9BA7-C150-5B5B-1A18-21E6227B7952}"/>
              </a:ext>
            </a:extLst>
          </p:cNvPr>
          <p:cNvSpPr txBox="1"/>
          <p:nvPr/>
        </p:nvSpPr>
        <p:spPr>
          <a:xfrm>
            <a:off x="5842587" y="1702812"/>
            <a:ext cx="607561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What Pattern Recognition Is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Detect regularities in sensory input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Map them to internal states or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Guide adaptive, context-sensitive behavior</a:t>
            </a:r>
          </a:p>
        </p:txBody>
      </p:sp>
      <p:pic>
        <p:nvPicPr>
          <p:cNvPr id="10242" name="Picture 2" descr="Why Your AI Can't Tell Dogs from Muffins (And Why Banks Should Care)">
            <a:extLst>
              <a:ext uri="{FF2B5EF4-FFF2-40B4-BE49-F238E27FC236}">
                <a16:creationId xmlns:a16="http://schemas.microsoft.com/office/drawing/2014/main" id="{910AD25F-848D-D88A-B8A5-1A4B52287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25" y="735162"/>
            <a:ext cx="50800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25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9040C-801C-532C-288E-08432B481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70961754-D7B6-350E-20CD-A6DF2DEB49F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A40507-FCC2-D273-F41E-0AF0B95AF5D0}"/>
              </a:ext>
            </a:extLst>
          </p:cNvPr>
          <p:cNvSpPr txBox="1"/>
          <p:nvPr/>
        </p:nvSpPr>
        <p:spPr>
          <a:xfrm>
            <a:off x="4755386" y="3971668"/>
            <a:ext cx="672686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Perception and Action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Recognition informs movement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Movement changes sensory input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Continuous feedback supports adaptation</a:t>
            </a:r>
          </a:p>
        </p:txBody>
      </p:sp>
      <p:pic>
        <p:nvPicPr>
          <p:cNvPr id="6146" name="Picture 2" descr="Perception and Action – Introduction to Sensation and Perception">
            <a:extLst>
              <a:ext uri="{FF2B5EF4-FFF2-40B4-BE49-F238E27FC236}">
                <a16:creationId xmlns:a16="http://schemas.microsoft.com/office/drawing/2014/main" id="{B51E3A65-DF39-9877-D37D-23DAD7195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07" y="1008895"/>
            <a:ext cx="6985000" cy="273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322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7E008-0BF2-2D7C-5CE3-B6A7111DA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B58DEC7-C3F1-7ACC-11AF-562104CCD9C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The Pattern Recognition Problem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AB404C-88C2-7DC5-5270-CDDD349BE2AC}"/>
              </a:ext>
            </a:extLst>
          </p:cNvPr>
          <p:cNvSpPr txBox="1"/>
          <p:nvPr/>
        </p:nvSpPr>
        <p:spPr>
          <a:xfrm>
            <a:off x="6509287" y="2096373"/>
            <a:ext cx="53278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Signal and Noise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Natural signals are unreliable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Neurons fire stochastically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Decisions must be made under uncertainty</a:t>
            </a:r>
          </a:p>
        </p:txBody>
      </p:sp>
      <p:pic>
        <p:nvPicPr>
          <p:cNvPr id="5122" name="Picture 2" descr="All About Signal to Noise Ratio - Hollyland">
            <a:extLst>
              <a:ext uri="{FF2B5EF4-FFF2-40B4-BE49-F238E27FC236}">
                <a16:creationId xmlns:a16="http://schemas.microsoft.com/office/drawing/2014/main" id="{5C0D2AAE-999D-C261-113B-F8E3A9D31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87" y="1485235"/>
            <a:ext cx="62738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32545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5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5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EB6B2FBE-53CE-AE45-9D18-D10FBF4063E0}" vid="{7AC8A834-0896-8341-9AC3-2DE1C842C7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27064</TotalTime>
  <Words>5344</Words>
  <Application>Microsoft Macintosh PowerPoint</Application>
  <PresentationFormat>Widescreen</PresentationFormat>
  <Paragraphs>750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Georgia</vt:lpstr>
      <vt:lpstr>Custom Design</vt:lpstr>
      <vt:lpstr>BCOG 100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Willits, Jon Anthony</dc:creator>
  <cp:lastModifiedBy>Willits, Jon Anthony</cp:lastModifiedBy>
  <cp:revision>448</cp:revision>
  <cp:lastPrinted>2025-10-03T18:34:06Z</cp:lastPrinted>
  <dcterms:created xsi:type="dcterms:W3CDTF">2022-08-22T20:35:14Z</dcterms:created>
  <dcterms:modified xsi:type="dcterms:W3CDTF">2025-10-11T01:03:27Z</dcterms:modified>
</cp:coreProperties>
</file>

<file path=docProps/thumbnail.jpeg>
</file>